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9"/>
  </p:notesMasterIdLst>
  <p:handoutMasterIdLst>
    <p:handoutMasterId r:id="rId20"/>
  </p:handoutMasterIdLst>
  <p:sldIdLst>
    <p:sldId id="384" r:id="rId2"/>
    <p:sldId id="377" r:id="rId3"/>
    <p:sldId id="379" r:id="rId4"/>
    <p:sldId id="329" r:id="rId5"/>
    <p:sldId id="361" r:id="rId6"/>
    <p:sldId id="381" r:id="rId7"/>
    <p:sldId id="388" r:id="rId8"/>
    <p:sldId id="386" r:id="rId9"/>
    <p:sldId id="387" r:id="rId10"/>
    <p:sldId id="389" r:id="rId11"/>
    <p:sldId id="390" r:id="rId12"/>
    <p:sldId id="391" r:id="rId13"/>
    <p:sldId id="393" r:id="rId14"/>
    <p:sldId id="392" r:id="rId15"/>
    <p:sldId id="394" r:id="rId16"/>
    <p:sldId id="395" r:id="rId17"/>
    <p:sldId id="378" r:id="rId18"/>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LIDE STARTERS" id="{ACC24B29-0CC7-491A-A98A-CF7CBDBE501E}">
          <p14:sldIdLst>
            <p14:sldId id="384"/>
            <p14:sldId id="377"/>
            <p14:sldId id="379"/>
            <p14:sldId id="329"/>
            <p14:sldId id="361"/>
            <p14:sldId id="381"/>
            <p14:sldId id="388"/>
            <p14:sldId id="386"/>
            <p14:sldId id="387"/>
            <p14:sldId id="389"/>
            <p14:sldId id="390"/>
            <p14:sldId id="391"/>
            <p14:sldId id="393"/>
            <p14:sldId id="392"/>
            <p14:sldId id="394"/>
            <p14:sldId id="395"/>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000000"/>
    <a:srgbClr val="FFC000"/>
    <a:srgbClr val="777777"/>
    <a:srgbClr val="E6E6E6"/>
    <a:srgbClr val="DC5924"/>
    <a:srgbClr val="B7472A"/>
    <a:srgbClr val="FFFFFF"/>
    <a:srgbClr val="75D1FF"/>
    <a:srgbClr val="11161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317330-8DC5-4898-B1E9-8B7ED5A9129A}" v="2" dt="2018-10-08T10:08:23.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75" autoAdjust="0"/>
  </p:normalViewPr>
  <p:slideViewPr>
    <p:cSldViewPr snapToGrid="0">
      <p:cViewPr varScale="1">
        <p:scale>
          <a:sx n="65" d="100"/>
          <a:sy n="65" d="100"/>
        </p:scale>
        <p:origin x="756" y="7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10/8/2018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‹Nº›</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10/8/2018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‹Nº›</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Hola</a:t>
            </a:r>
            <a:r>
              <a:rPr lang="en-US"/>
              <a:t>, Soy Mariano Gómez y </a:t>
            </a:r>
            <a:r>
              <a:rPr lang="en-US" err="1"/>
              <a:t>en</a:t>
            </a:r>
            <a:r>
              <a:rPr lang="en-US"/>
              <a:t> </a:t>
            </a:r>
            <a:r>
              <a:rPr lang="en-US" err="1"/>
              <a:t>esta</a:t>
            </a:r>
            <a:r>
              <a:rPr lang="en-US"/>
              <a:t> </a:t>
            </a:r>
            <a:r>
              <a:rPr lang="en-US" err="1"/>
              <a:t>presentación</a:t>
            </a:r>
            <a:r>
              <a:rPr lang="en-US"/>
              <a:t> </a:t>
            </a:r>
            <a:r>
              <a:rPr lang="en-US" err="1"/>
              <a:t>vamos</a:t>
            </a:r>
            <a:r>
              <a:rPr lang="en-US"/>
              <a:t> a </a:t>
            </a:r>
            <a:r>
              <a:rPr lang="en-US" err="1"/>
              <a:t>hablar</a:t>
            </a:r>
            <a:r>
              <a:rPr lang="en-US"/>
              <a:t> </a:t>
            </a:r>
            <a:r>
              <a:rPr lang="en-US" err="1"/>
              <a:t>sobre</a:t>
            </a:r>
            <a:r>
              <a:rPr lang="en-US"/>
              <a:t> las </a:t>
            </a:r>
            <a:r>
              <a:rPr lang="en-US" err="1"/>
              <a:t>principales</a:t>
            </a:r>
            <a:r>
              <a:rPr lang="en-US"/>
              <a:t> </a:t>
            </a:r>
            <a:r>
              <a:rPr lang="en-US" err="1"/>
              <a:t>razones</a:t>
            </a:r>
            <a:r>
              <a:rPr lang="en-US"/>
              <a:t> que </a:t>
            </a:r>
            <a:r>
              <a:rPr lang="en-US" err="1"/>
              <a:t>nos</a:t>
            </a:r>
            <a:r>
              <a:rPr lang="en-US"/>
              <a:t> </a:t>
            </a:r>
            <a:r>
              <a:rPr lang="en-US" err="1"/>
              <a:t>llevan</a:t>
            </a:r>
            <a:r>
              <a:rPr lang="en-US"/>
              <a:t> a </a:t>
            </a:r>
            <a:r>
              <a:rPr lang="es-ES" noProof="0"/>
              <a:t>trabajar</a:t>
            </a:r>
            <a:r>
              <a:rPr lang="en-US"/>
              <a:t> </a:t>
            </a:r>
            <a:r>
              <a:rPr lang="en-US" err="1"/>
              <a:t>en</a:t>
            </a:r>
            <a:r>
              <a:rPr lang="en-US"/>
              <a:t> el </a:t>
            </a:r>
            <a:r>
              <a:rPr lang="es-ES" noProof="0"/>
              <a:t>formato</a:t>
            </a:r>
            <a:r>
              <a:rPr lang="en-US"/>
              <a:t> RAW.</a:t>
            </a:r>
          </a:p>
        </p:txBody>
      </p:sp>
      <p:sp>
        <p:nvSpPr>
          <p:cNvPr id="4" name="Slide Number Placeholder 3"/>
          <p:cNvSpPr>
            <a:spLocks noGrp="1"/>
          </p:cNvSpPr>
          <p:nvPr>
            <p:ph type="sldNum" sz="quarter" idx="10"/>
          </p:nvPr>
        </p:nvSpPr>
        <p:spPr/>
        <p:txBody>
          <a:bodyPr/>
          <a:lstStyle/>
          <a:p>
            <a:fld id="{4CBCEA92-F142-4D57-B507-37BDAF44710C}" type="slidenum">
              <a:rPr lang="en-US" smtClean="0"/>
              <a:t>2</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Aquí es donde empieza la parte del retoque y la edición en nuestro flujo de trabajo. Deberemos elegir un programa que nos permita procesar este tipo de archivos de forma precisa y luego exportarlos para su uso. Aquí tenemos unos cuantos ejemplos: </a:t>
            </a:r>
            <a:r>
              <a:rPr lang="es-ES" err="1"/>
              <a:t>Darktable</a:t>
            </a:r>
            <a:r>
              <a:rPr lang="es-ES"/>
              <a:t>, </a:t>
            </a:r>
            <a:r>
              <a:rPr lang="es-ES" err="1"/>
              <a:t>Lightroom</a:t>
            </a:r>
            <a:r>
              <a:rPr lang="es-ES"/>
              <a:t>, Photoshop, Gimp, Nikon Capture, Canon Digita </a:t>
            </a:r>
            <a:r>
              <a:rPr lang="es-ES" err="1"/>
              <a:t>Photo</a:t>
            </a:r>
            <a:r>
              <a:rPr lang="es-ES"/>
              <a:t>… Cada uno de ellos tiene sus ventajas y sus desventajas, unos son de pago y otros son software libre… Escogeremos uno en base a nuestras necesidades. Aquí veremos </a:t>
            </a:r>
            <a:r>
              <a:rPr lang="es-ES" err="1"/>
              <a:t>Lightroom</a:t>
            </a:r>
            <a:r>
              <a:rPr lang="es-ES"/>
              <a:t> en concreto, pero todos los conceptos no cambian mucho de un programa a otro.</a:t>
            </a:r>
          </a:p>
        </p:txBody>
      </p:sp>
      <p:sp>
        <p:nvSpPr>
          <p:cNvPr id="4" name="Slide Number Placeholder 3"/>
          <p:cNvSpPr>
            <a:spLocks noGrp="1"/>
          </p:cNvSpPr>
          <p:nvPr>
            <p:ph type="sldNum" sz="quarter" idx="10"/>
          </p:nvPr>
        </p:nvSpPr>
        <p:spPr/>
        <p:txBody>
          <a:bodyPr/>
          <a:lstStyle/>
          <a:p>
            <a:fld id="{4CBCEA92-F142-4D57-B507-37BDAF44710C}" type="slidenum">
              <a:rPr lang="en-US" smtClean="0"/>
              <a:t>11</a:t>
            </a:fld>
            <a:endParaRPr lang="en-US"/>
          </a:p>
        </p:txBody>
      </p:sp>
    </p:spTree>
    <p:extLst>
      <p:ext uri="{BB962C8B-B14F-4D97-AF65-F5344CB8AC3E}">
        <p14:creationId xmlns:p14="http://schemas.microsoft.com/office/powerpoint/2010/main" val="2772035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Tras crear un catálogo en </a:t>
            </a:r>
            <a:r>
              <a:rPr lang="es-ES" err="1"/>
              <a:t>Lightroom</a:t>
            </a:r>
            <a:r>
              <a:rPr lang="es-ES"/>
              <a:t>, que sería algo parecido a un álbum, deberemos proceder a importar los archivos que nos interesen. La interfaz es bastante intuitiva, y es un buen momento para desechar las fotos que hemos tomado por error o directamente no sirven. Una opción muy interesante es la de previsualización inteligente, sobre todo si tenemos cámaras de muchos megapíxeles u ordenadores poco potentes, la cual creará vistas de nuestras fotos comprimidas para trabajar con ellas a la hora de revelar, con las que podemos trabajar más rápidamente, pero finalmente exportará nuestros originales.</a:t>
            </a:r>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2088836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Lista</a:t>
            </a:r>
            <a:r>
              <a:rPr lang="en-US"/>
              <a:t> de </a:t>
            </a:r>
            <a:r>
              <a:rPr lang="en-US" err="1"/>
              <a:t>Pesta</a:t>
            </a:r>
            <a:r>
              <a:rPr lang="es-ES" err="1"/>
              <a:t>ñas</a:t>
            </a:r>
            <a:r>
              <a:rPr lang="es-ES"/>
              <a:t>: Nos servirá para intercambiar entre los distintos tipos de vistas que tiene </a:t>
            </a:r>
            <a:r>
              <a:rPr lang="es-ES" err="1"/>
              <a:t>Lightroom</a:t>
            </a:r>
            <a:r>
              <a:rPr lang="es-ES"/>
              <a:t>. Los dos más usados son Biblioteca, que nos permite navegar por nuestro catálogo y, sobre todo,  Revelar, para ajustar nuestra fotografía.</a:t>
            </a:r>
            <a:endParaRPr lang="en-US"/>
          </a:p>
          <a:p>
            <a:endParaRPr lang="es-ES"/>
          </a:p>
          <a:p>
            <a:r>
              <a:rPr lang="es-ES"/>
              <a:t>Navegador: Nos mostrará la fotografía que tenemos seleccionada actualmente y nos permitirá hacer zoom sobre ella.</a:t>
            </a:r>
            <a:endParaRPr/>
          </a:p>
          <a:p>
            <a:r>
              <a:rPr lang="es-ES"/>
              <a:t>Histograma: Mapa de tonos de la fotografía actual. Además se divide por colores.</a:t>
            </a:r>
            <a:endParaRPr/>
          </a:p>
          <a:p>
            <a:r>
              <a:rPr lang="es-ES"/>
              <a:t>Bajo el histograma encontramos todos los ajustes necesarios para retocar la fotografía.</a:t>
            </a:r>
            <a:endParaRPr/>
          </a:p>
          <a:p>
            <a:r>
              <a:rPr lang="es-ES"/>
              <a:t>Importar: Aquí es donde agregamos fotografías a nuestro catálogo actual.</a:t>
            </a:r>
            <a:endParaRPr/>
          </a:p>
          <a:p>
            <a:r>
              <a:rPr lang="es-ES"/>
              <a:t>Justo debajo de la vista principal tenemos varias vistas que nos permiten configurar de qué manera estamos viendo la foto, por ejemplo, para comparar el antes y el después.</a:t>
            </a:r>
            <a:endParaRPr/>
          </a:p>
          <a:p>
            <a:r>
              <a:rPr lang="es-ES"/>
              <a:t>Abajo tenemos un carrusel de fotografías que nos muestra todo lo que tenemos agregado en el catálogo por orden.</a:t>
            </a:r>
            <a:endParaRPr lang="en-US"/>
          </a:p>
        </p:txBody>
      </p:sp>
      <p:sp>
        <p:nvSpPr>
          <p:cNvPr id="4" name="Slide Number Placeholder 3"/>
          <p:cNvSpPr>
            <a:spLocks noGrp="1"/>
          </p:cNvSpPr>
          <p:nvPr>
            <p:ph type="sldNum" sz="quarter" idx="10"/>
          </p:nvPr>
        </p:nvSpPr>
        <p:spPr/>
        <p:txBody>
          <a:bodyPr/>
          <a:lstStyle/>
          <a:p>
            <a:fld id="{4CBCEA92-F142-4D57-B507-37BDAF44710C}" type="slidenum">
              <a:rPr lang="en-US" smtClean="0"/>
              <a:t>13</a:t>
            </a:fld>
            <a:endParaRPr lang="en-US"/>
          </a:p>
        </p:txBody>
      </p:sp>
    </p:spTree>
    <p:extLst>
      <p:ext uri="{BB962C8B-B14F-4D97-AF65-F5344CB8AC3E}">
        <p14:creationId xmlns:p14="http://schemas.microsoft.com/office/powerpoint/2010/main" val="3485537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Ahora</a:t>
            </a:r>
            <a:r>
              <a:rPr lang="en-US"/>
              <a:t> </a:t>
            </a:r>
            <a:r>
              <a:rPr lang="en-US" err="1"/>
              <a:t>veremos</a:t>
            </a:r>
            <a:r>
              <a:rPr lang="en-US"/>
              <a:t> </a:t>
            </a:r>
            <a:r>
              <a:rPr lang="en-US" err="1"/>
              <a:t>en</a:t>
            </a:r>
            <a:r>
              <a:rPr lang="en-US"/>
              <a:t> </a:t>
            </a:r>
            <a:r>
              <a:rPr lang="en-US" err="1"/>
              <a:t>detalle</a:t>
            </a:r>
            <a:r>
              <a:rPr lang="en-US"/>
              <a:t> la barra que tenemos a la derecha del </a:t>
            </a:r>
            <a:r>
              <a:rPr lang="en-US" err="1"/>
              <a:t>programa</a:t>
            </a:r>
            <a:r>
              <a:rPr lang="en-US"/>
              <a:t> </a:t>
            </a:r>
            <a:r>
              <a:rPr lang="en-US" err="1"/>
              <a:t>en</a:t>
            </a:r>
            <a:r>
              <a:rPr lang="en-US"/>
              <a:t> la zona de </a:t>
            </a:r>
            <a:r>
              <a:rPr lang="en-US" err="1"/>
              <a:t>revelado</a:t>
            </a:r>
            <a:r>
              <a:rPr lang="en-US"/>
              <a:t>. Arriba del </a:t>
            </a:r>
            <a:r>
              <a:rPr lang="en-US" err="1"/>
              <a:t>todo</a:t>
            </a:r>
            <a:r>
              <a:rPr lang="en-US"/>
              <a:t> </a:t>
            </a:r>
            <a:r>
              <a:rPr lang="en-US" err="1"/>
              <a:t>tendremos</a:t>
            </a:r>
            <a:r>
              <a:rPr lang="en-US"/>
              <a:t> el </a:t>
            </a:r>
            <a:r>
              <a:rPr lang="en-US" err="1"/>
              <a:t>histograma</a:t>
            </a:r>
            <a:r>
              <a:rPr lang="en-US"/>
              <a:t> </a:t>
            </a:r>
            <a:r>
              <a:rPr lang="en-US" err="1"/>
              <a:t>separado</a:t>
            </a:r>
            <a:r>
              <a:rPr lang="en-US"/>
              <a:t> </a:t>
            </a:r>
            <a:r>
              <a:rPr lang="en-US" err="1"/>
              <a:t>por</a:t>
            </a:r>
            <a:r>
              <a:rPr lang="en-US"/>
              <a:t> </a:t>
            </a:r>
            <a:r>
              <a:rPr lang="en-US" err="1"/>
              <a:t>colores</a:t>
            </a:r>
            <a:r>
              <a:rPr lang="en-US"/>
              <a:t>. Como </a:t>
            </a:r>
            <a:r>
              <a:rPr lang="en-US" err="1"/>
              <a:t>comentamos</a:t>
            </a:r>
            <a:r>
              <a:rPr lang="en-US"/>
              <a:t> </a:t>
            </a:r>
            <a:r>
              <a:rPr lang="en-US" err="1"/>
              <a:t>en</a:t>
            </a:r>
            <a:r>
              <a:rPr lang="en-US"/>
              <a:t> la diapositiva de derecheo del histograma, procuraremos siempre tener un pico lo más a la </a:t>
            </a:r>
            <a:r>
              <a:rPr lang="en-US" err="1"/>
              <a:t>derecha</a:t>
            </a:r>
            <a:r>
              <a:rPr lang="en-US"/>
              <a:t> </a:t>
            </a:r>
            <a:r>
              <a:rPr lang="en-US" err="1"/>
              <a:t>posible</a:t>
            </a:r>
            <a:r>
              <a:rPr lang="en-US"/>
              <a:t>, </a:t>
            </a:r>
            <a:r>
              <a:rPr lang="en-US" err="1"/>
              <a:t>pero</a:t>
            </a:r>
            <a:r>
              <a:rPr lang="en-US"/>
              <a:t> sin </a:t>
            </a:r>
            <a:r>
              <a:rPr lang="en-US" err="1"/>
              <a:t>salirnos</a:t>
            </a:r>
            <a:r>
              <a:rPr lang="en-US"/>
              <a:t>. No </a:t>
            </a:r>
            <a:r>
              <a:rPr lang="en-US" err="1"/>
              <a:t>pasa</a:t>
            </a:r>
            <a:r>
              <a:rPr lang="en-US"/>
              <a:t> nada si nos salimos un </a:t>
            </a:r>
            <a:r>
              <a:rPr lang="en-US" err="1"/>
              <a:t>poco</a:t>
            </a:r>
            <a:r>
              <a:rPr lang="en-US"/>
              <a:t>, </a:t>
            </a:r>
            <a:r>
              <a:rPr lang="en-US" err="1"/>
              <a:t>ya</a:t>
            </a:r>
            <a:r>
              <a:rPr lang="en-US"/>
              <a:t> que, </a:t>
            </a:r>
            <a:r>
              <a:rPr lang="en-US" err="1"/>
              <a:t>tanto</a:t>
            </a:r>
            <a:r>
              <a:rPr lang="en-US"/>
              <a:t> </a:t>
            </a:r>
            <a:r>
              <a:rPr lang="en-US" err="1"/>
              <a:t>en</a:t>
            </a:r>
            <a:r>
              <a:rPr lang="en-US"/>
              <a:t> la </a:t>
            </a:r>
            <a:r>
              <a:rPr lang="en-US" err="1"/>
              <a:t>cámara</a:t>
            </a:r>
            <a:r>
              <a:rPr lang="en-US"/>
              <a:t> </a:t>
            </a:r>
            <a:r>
              <a:rPr lang="en-US" err="1"/>
              <a:t>como</a:t>
            </a:r>
            <a:r>
              <a:rPr lang="en-US"/>
              <a:t> </a:t>
            </a:r>
            <a:r>
              <a:rPr lang="en-US" err="1"/>
              <a:t>aquí</a:t>
            </a:r>
            <a:r>
              <a:rPr lang="en-US"/>
              <a:t>, </a:t>
            </a:r>
            <a:r>
              <a:rPr lang="en-US" err="1"/>
              <a:t>estamos</a:t>
            </a:r>
            <a:r>
              <a:rPr lang="en-US"/>
              <a:t> </a:t>
            </a:r>
            <a:r>
              <a:rPr lang="en-US" err="1"/>
              <a:t>viendo</a:t>
            </a:r>
            <a:r>
              <a:rPr lang="en-US"/>
              <a:t> un </a:t>
            </a:r>
            <a:r>
              <a:rPr lang="en-US" err="1"/>
              <a:t>histograma</a:t>
            </a:r>
            <a:r>
              <a:rPr lang="en-US"/>
              <a:t> </a:t>
            </a:r>
            <a:r>
              <a:rPr lang="en-US" err="1"/>
              <a:t>equivalente</a:t>
            </a:r>
            <a:r>
              <a:rPr lang="en-US"/>
              <a:t> JPG, y </a:t>
            </a:r>
            <a:r>
              <a:rPr lang="en-US" err="1"/>
              <a:t>en</a:t>
            </a:r>
            <a:r>
              <a:rPr lang="en-US"/>
              <a:t> RAW </a:t>
            </a:r>
            <a:r>
              <a:rPr lang="en-US" err="1"/>
              <a:t>podemos</a:t>
            </a:r>
            <a:r>
              <a:rPr lang="en-US"/>
              <a:t> </a:t>
            </a:r>
            <a:r>
              <a:rPr lang="en-US" err="1"/>
              <a:t>recuperar</a:t>
            </a:r>
            <a:r>
              <a:rPr lang="en-US"/>
              <a:t> sin </a:t>
            </a:r>
            <a:r>
              <a:rPr lang="en-US" err="1"/>
              <a:t>ningún</a:t>
            </a:r>
            <a:r>
              <a:rPr lang="en-US"/>
              <a:t> </a:t>
            </a:r>
            <a:r>
              <a:rPr lang="en-US" err="1"/>
              <a:t>problema</a:t>
            </a:r>
            <a:r>
              <a:rPr lang="en-US"/>
              <a:t> </a:t>
            </a:r>
            <a:r>
              <a:rPr lang="en-US" err="1"/>
              <a:t>este</a:t>
            </a:r>
            <a:r>
              <a:rPr lang="en-US"/>
              <a:t> </a:t>
            </a:r>
            <a:r>
              <a:rPr lang="en-US" err="1"/>
              <a:t>tipo</a:t>
            </a:r>
            <a:r>
              <a:rPr lang="en-US"/>
              <a:t> de </a:t>
            </a:r>
            <a:r>
              <a:rPr lang="en-US" err="1"/>
              <a:t>errores</a:t>
            </a:r>
            <a:r>
              <a:rPr lang="en-US"/>
              <a:t>.</a:t>
            </a:r>
          </a:p>
          <a:p>
            <a:endParaRPr lang="en-US"/>
          </a:p>
          <a:p>
            <a:r>
              <a:rPr lang="en-US"/>
              <a:t>Justo debajo tendremos los </a:t>
            </a:r>
            <a:r>
              <a:rPr lang="en-US" err="1"/>
              <a:t>ajustes</a:t>
            </a:r>
            <a:r>
              <a:rPr lang="en-US"/>
              <a:t> </a:t>
            </a:r>
            <a:r>
              <a:rPr lang="en-US" err="1"/>
              <a:t>básicos</a:t>
            </a:r>
            <a:r>
              <a:rPr lang="en-US"/>
              <a:t>, la </a:t>
            </a:r>
            <a:r>
              <a:rPr lang="en-US" err="1"/>
              <a:t>parte</a:t>
            </a:r>
            <a:r>
              <a:rPr lang="en-US"/>
              <a:t> que </a:t>
            </a:r>
            <a:r>
              <a:rPr lang="en-US" err="1"/>
              <a:t>más</a:t>
            </a:r>
            <a:r>
              <a:rPr lang="en-US"/>
              <a:t> </a:t>
            </a:r>
            <a:r>
              <a:rPr lang="en-US" err="1"/>
              <a:t>usaremos</a:t>
            </a:r>
            <a:r>
              <a:rPr lang="en-US"/>
              <a:t>. De </a:t>
            </a:r>
            <a:r>
              <a:rPr lang="en-US" err="1"/>
              <a:t>arriba</a:t>
            </a:r>
            <a:r>
              <a:rPr lang="en-US"/>
              <a:t> a </a:t>
            </a:r>
            <a:r>
              <a:rPr lang="en-US" err="1"/>
              <a:t>abajo</a:t>
            </a:r>
            <a:r>
              <a:rPr lang="en-US"/>
              <a:t> </a:t>
            </a:r>
            <a:r>
              <a:rPr lang="en-US" err="1"/>
              <a:t>tenemos</a:t>
            </a:r>
            <a:r>
              <a:rPr lang="en-US"/>
              <a:t>:</a:t>
            </a:r>
          </a:p>
          <a:p>
            <a:endParaRPr lang="en-US"/>
          </a:p>
          <a:p>
            <a:r>
              <a:rPr lang="en-US" err="1"/>
              <a:t>Temperatura</a:t>
            </a:r>
            <a:r>
              <a:rPr lang="en-US"/>
              <a:t> de color y </a:t>
            </a:r>
            <a:r>
              <a:rPr lang="en-US" err="1"/>
              <a:t>matiz</a:t>
            </a:r>
            <a:r>
              <a:rPr lang="en-US"/>
              <a:t>, </a:t>
            </a:r>
            <a:r>
              <a:rPr lang="en-US" err="1"/>
              <a:t>este</a:t>
            </a:r>
            <a:r>
              <a:rPr lang="en-US"/>
              <a:t> </a:t>
            </a:r>
            <a:r>
              <a:rPr lang="en-US" err="1"/>
              <a:t>ajuste</a:t>
            </a:r>
            <a:r>
              <a:rPr lang="en-US"/>
              <a:t> no </a:t>
            </a:r>
            <a:r>
              <a:rPr lang="en-US" err="1"/>
              <a:t>podríamos</a:t>
            </a:r>
            <a:r>
              <a:rPr lang="en-US"/>
              <a:t> </a:t>
            </a:r>
            <a:r>
              <a:rPr lang="en-US" err="1"/>
              <a:t>hacerlo</a:t>
            </a:r>
            <a:r>
              <a:rPr lang="en-US"/>
              <a:t> </a:t>
            </a:r>
            <a:r>
              <a:rPr lang="en-US" err="1"/>
              <a:t>sobre</a:t>
            </a:r>
            <a:r>
              <a:rPr lang="en-US"/>
              <a:t> un JPG. Si la cámara ha medido mal la </a:t>
            </a:r>
            <a:r>
              <a:rPr lang="en-US" err="1"/>
              <a:t>temperatura</a:t>
            </a:r>
            <a:r>
              <a:rPr lang="en-US"/>
              <a:t> de color o el </a:t>
            </a:r>
            <a:r>
              <a:rPr lang="en-US" err="1"/>
              <a:t>matiz</a:t>
            </a:r>
            <a:r>
              <a:rPr lang="en-US"/>
              <a:t>, </a:t>
            </a:r>
            <a:r>
              <a:rPr lang="en-US" err="1"/>
              <a:t>podemos</a:t>
            </a:r>
            <a:r>
              <a:rPr lang="en-US"/>
              <a:t> </a:t>
            </a:r>
            <a:r>
              <a:rPr lang="en-US" err="1"/>
              <a:t>ajustarlo</a:t>
            </a:r>
            <a:r>
              <a:rPr lang="en-US"/>
              <a:t> </a:t>
            </a:r>
            <a:r>
              <a:rPr lang="en-US" err="1"/>
              <a:t>libremente</a:t>
            </a:r>
            <a:r>
              <a:rPr lang="en-US"/>
              <a:t> </a:t>
            </a:r>
            <a:r>
              <a:rPr lang="en-US" err="1"/>
              <a:t>en</a:t>
            </a:r>
            <a:r>
              <a:rPr lang="en-US"/>
              <a:t> </a:t>
            </a:r>
            <a:r>
              <a:rPr lang="en-US" err="1"/>
              <a:t>éste</a:t>
            </a:r>
            <a:r>
              <a:rPr lang="en-US"/>
              <a:t> </a:t>
            </a:r>
            <a:r>
              <a:rPr lang="en-US" err="1"/>
              <a:t>ajuste</a:t>
            </a:r>
            <a:r>
              <a:rPr lang="en-US"/>
              <a:t>.</a:t>
            </a:r>
          </a:p>
          <a:p>
            <a:endParaRPr lang="en-US"/>
          </a:p>
          <a:p>
            <a:r>
              <a:rPr lang="en-US" err="1"/>
              <a:t>Exposición</a:t>
            </a:r>
            <a:r>
              <a:rPr lang="en-US"/>
              <a:t> y </a:t>
            </a:r>
            <a:r>
              <a:rPr lang="en-US" err="1"/>
              <a:t>contraste</a:t>
            </a:r>
            <a:r>
              <a:rPr lang="en-US"/>
              <a:t>: </a:t>
            </a:r>
            <a:r>
              <a:rPr lang="en-US" err="1"/>
              <a:t>Podremos</a:t>
            </a:r>
            <a:r>
              <a:rPr lang="en-US"/>
              <a:t> </a:t>
            </a:r>
            <a:r>
              <a:rPr lang="en-US" err="1"/>
              <a:t>ajustar</a:t>
            </a:r>
            <a:r>
              <a:rPr lang="en-US"/>
              <a:t> para </a:t>
            </a:r>
            <a:r>
              <a:rPr lang="en-US" err="1"/>
              <a:t>aumentar</a:t>
            </a:r>
            <a:r>
              <a:rPr lang="en-US"/>
              <a:t> la </a:t>
            </a:r>
            <a:r>
              <a:rPr lang="en-US" err="1"/>
              <a:t>cantidad</a:t>
            </a:r>
            <a:r>
              <a:rPr lang="en-US"/>
              <a:t> de luz o la </a:t>
            </a:r>
            <a:r>
              <a:rPr lang="en-US" err="1"/>
              <a:t>diferencia</a:t>
            </a:r>
            <a:r>
              <a:rPr lang="en-US"/>
              <a:t> entre </a:t>
            </a:r>
            <a:r>
              <a:rPr lang="en-US" err="1"/>
              <a:t>blancos</a:t>
            </a:r>
            <a:r>
              <a:rPr lang="en-US"/>
              <a:t> y negros.</a:t>
            </a:r>
          </a:p>
          <a:p>
            <a:r>
              <a:rPr lang="en-US" err="1"/>
              <a:t>Altas</a:t>
            </a:r>
            <a:r>
              <a:rPr lang="en-US"/>
              <a:t> </a:t>
            </a:r>
            <a:r>
              <a:rPr lang="en-US" err="1"/>
              <a:t>Luces</a:t>
            </a:r>
            <a:r>
              <a:rPr lang="en-US"/>
              <a:t>, </a:t>
            </a:r>
            <a:r>
              <a:rPr lang="en-US" err="1"/>
              <a:t>sobras</a:t>
            </a:r>
            <a:r>
              <a:rPr lang="en-US"/>
              <a:t>, </a:t>
            </a:r>
            <a:r>
              <a:rPr lang="en-US" err="1"/>
              <a:t>blancos</a:t>
            </a:r>
            <a:r>
              <a:rPr lang="en-US"/>
              <a:t>, negros: Son </a:t>
            </a:r>
            <a:r>
              <a:rPr lang="en-US" err="1"/>
              <a:t>ajustes</a:t>
            </a:r>
            <a:r>
              <a:rPr lang="en-US"/>
              <a:t> </a:t>
            </a:r>
            <a:r>
              <a:rPr lang="en-US" err="1"/>
              <a:t>más</a:t>
            </a:r>
            <a:r>
              <a:rPr lang="en-US"/>
              <a:t> </a:t>
            </a:r>
            <a:r>
              <a:rPr lang="en-US" err="1"/>
              <a:t>finos</a:t>
            </a:r>
            <a:r>
              <a:rPr lang="en-US"/>
              <a:t> de la </a:t>
            </a:r>
            <a:r>
              <a:rPr lang="en-US" err="1"/>
              <a:t>exposición</a:t>
            </a:r>
            <a:r>
              <a:rPr lang="en-US"/>
              <a:t> y el </a:t>
            </a:r>
            <a:r>
              <a:rPr lang="en-US" err="1"/>
              <a:t>contraste</a:t>
            </a:r>
            <a:r>
              <a:rPr lang="en-US"/>
              <a:t>, </a:t>
            </a:r>
            <a:r>
              <a:rPr lang="en-US" err="1"/>
              <a:t>por</a:t>
            </a:r>
            <a:r>
              <a:rPr lang="en-US"/>
              <a:t> </a:t>
            </a:r>
            <a:r>
              <a:rPr lang="en-US" err="1"/>
              <a:t>si</a:t>
            </a:r>
            <a:r>
              <a:rPr lang="en-US"/>
              <a:t> </a:t>
            </a:r>
            <a:r>
              <a:rPr lang="en-US" err="1"/>
              <a:t>dereamos</a:t>
            </a:r>
            <a:r>
              <a:rPr lang="en-US"/>
              <a:t> </a:t>
            </a:r>
            <a:r>
              <a:rPr lang="en-US" err="1"/>
              <a:t>modificar</a:t>
            </a:r>
            <a:r>
              <a:rPr lang="en-US"/>
              <a:t> solo un </a:t>
            </a:r>
            <a:r>
              <a:rPr lang="en-US" err="1"/>
              <a:t>cuarto</a:t>
            </a:r>
            <a:r>
              <a:rPr lang="en-US"/>
              <a:t> del </a:t>
            </a:r>
            <a:r>
              <a:rPr lang="en-US" err="1"/>
              <a:t>histograma</a:t>
            </a:r>
            <a:r>
              <a:rPr lang="en-US"/>
              <a:t>.</a:t>
            </a:r>
          </a:p>
          <a:p>
            <a:r>
              <a:rPr lang="en-US" err="1"/>
              <a:t>Presencia</a:t>
            </a:r>
            <a:r>
              <a:rPr lang="en-US"/>
              <a:t>: </a:t>
            </a:r>
            <a:r>
              <a:rPr lang="en-US" err="1"/>
              <a:t>Es</a:t>
            </a:r>
            <a:r>
              <a:rPr lang="en-US"/>
              <a:t> un ajuste un </a:t>
            </a:r>
            <a:r>
              <a:rPr lang="en-US" err="1"/>
              <a:t>tanto</a:t>
            </a:r>
            <a:r>
              <a:rPr lang="en-US"/>
              <a:t> peculiar, que </a:t>
            </a:r>
            <a:r>
              <a:rPr lang="en-US" err="1"/>
              <a:t>acentúa</a:t>
            </a:r>
            <a:r>
              <a:rPr lang="en-US"/>
              <a:t> o </a:t>
            </a:r>
            <a:r>
              <a:rPr lang="en-US" err="1"/>
              <a:t>difumina</a:t>
            </a:r>
            <a:r>
              <a:rPr lang="en-US"/>
              <a:t> </a:t>
            </a:r>
            <a:r>
              <a:rPr lang="en-US" err="1"/>
              <a:t>los</a:t>
            </a:r>
            <a:r>
              <a:rPr lang="en-US"/>
              <a:t> </a:t>
            </a:r>
            <a:r>
              <a:rPr lang="en-US" err="1"/>
              <a:t>bordes</a:t>
            </a:r>
            <a:r>
              <a:rPr lang="en-US"/>
              <a:t> de la imagen, </a:t>
            </a:r>
            <a:r>
              <a:rPr lang="en-US" err="1"/>
              <a:t>podremos</a:t>
            </a:r>
            <a:r>
              <a:rPr lang="en-US"/>
              <a:t> </a:t>
            </a:r>
            <a:r>
              <a:rPr lang="en-US" err="1"/>
              <a:t>modificar</a:t>
            </a:r>
            <a:r>
              <a:rPr lang="en-US"/>
              <a:t> </a:t>
            </a:r>
            <a:r>
              <a:rPr lang="en-US" err="1"/>
              <a:t>aquí</a:t>
            </a:r>
            <a:r>
              <a:rPr lang="en-US"/>
              <a:t> la </a:t>
            </a:r>
            <a:r>
              <a:rPr lang="en-US" err="1"/>
              <a:t>saturación</a:t>
            </a:r>
            <a:r>
              <a:rPr lang="en-US"/>
              <a:t> de la imagen </a:t>
            </a:r>
            <a:r>
              <a:rPr lang="en-US" err="1"/>
              <a:t>también</a:t>
            </a:r>
            <a:r>
              <a:rPr lang="en-US"/>
              <a:t>.</a:t>
            </a:r>
          </a:p>
          <a:p>
            <a:r>
              <a:rPr lang="en-US" err="1"/>
              <a:t>Saturación</a:t>
            </a:r>
            <a:r>
              <a:rPr lang="en-US"/>
              <a:t>: </a:t>
            </a:r>
            <a:r>
              <a:rPr lang="en-US" err="1"/>
              <a:t>Nuevamente</a:t>
            </a:r>
            <a:r>
              <a:rPr lang="en-US"/>
              <a:t>, </a:t>
            </a:r>
            <a:r>
              <a:rPr lang="en-US" err="1"/>
              <a:t>tenemos</a:t>
            </a:r>
            <a:r>
              <a:rPr lang="en-US"/>
              <a:t> un </a:t>
            </a:r>
            <a:r>
              <a:rPr lang="en-US" err="1"/>
              <a:t>ajuste</a:t>
            </a:r>
            <a:r>
              <a:rPr lang="en-US"/>
              <a:t> </a:t>
            </a:r>
            <a:r>
              <a:rPr lang="en-US" err="1"/>
              <a:t>más</a:t>
            </a:r>
            <a:r>
              <a:rPr lang="en-US"/>
              <a:t> </a:t>
            </a:r>
            <a:r>
              <a:rPr lang="en-US" err="1"/>
              <a:t>fino</a:t>
            </a:r>
            <a:r>
              <a:rPr lang="en-US"/>
              <a:t> de la </a:t>
            </a:r>
            <a:r>
              <a:rPr lang="en-US" err="1"/>
              <a:t>saturación</a:t>
            </a:r>
            <a:r>
              <a:rPr lang="en-US"/>
              <a:t>, </a:t>
            </a:r>
            <a:r>
              <a:rPr lang="en-US" err="1"/>
              <a:t>por</a:t>
            </a:r>
            <a:r>
              <a:rPr lang="en-US"/>
              <a:t> </a:t>
            </a:r>
            <a:r>
              <a:rPr lang="en-US" err="1"/>
              <a:t>si</a:t>
            </a:r>
            <a:r>
              <a:rPr lang="en-US"/>
              <a:t> </a:t>
            </a:r>
            <a:r>
              <a:rPr lang="en-US" err="1"/>
              <a:t>deseamos</a:t>
            </a:r>
            <a:r>
              <a:rPr lang="en-US"/>
              <a:t> </a:t>
            </a:r>
            <a:r>
              <a:rPr lang="en-US" err="1"/>
              <a:t>modificar</a:t>
            </a:r>
            <a:r>
              <a:rPr lang="en-US"/>
              <a:t> un solo color.</a:t>
            </a:r>
          </a:p>
          <a:p>
            <a:r>
              <a:rPr lang="en-US" err="1"/>
              <a:t>Detalle</a:t>
            </a:r>
            <a:r>
              <a:rPr lang="en-US"/>
              <a:t>: </a:t>
            </a:r>
            <a:r>
              <a:rPr lang="en-US" err="1"/>
              <a:t>Aquí</a:t>
            </a:r>
            <a:r>
              <a:rPr lang="en-US"/>
              <a:t> </a:t>
            </a:r>
            <a:r>
              <a:rPr lang="en-US" err="1"/>
              <a:t>podemos</a:t>
            </a:r>
            <a:r>
              <a:rPr lang="en-US"/>
              <a:t> </a:t>
            </a:r>
            <a:r>
              <a:rPr lang="en-US" err="1"/>
              <a:t>aumentar</a:t>
            </a:r>
            <a:r>
              <a:rPr lang="en-US"/>
              <a:t> la </a:t>
            </a:r>
            <a:r>
              <a:rPr lang="en-US" err="1"/>
              <a:t>definición</a:t>
            </a:r>
            <a:r>
              <a:rPr lang="en-US"/>
              <a:t> de </a:t>
            </a:r>
            <a:r>
              <a:rPr lang="en-US" err="1"/>
              <a:t>nuestra</a:t>
            </a:r>
            <a:r>
              <a:rPr lang="en-US"/>
              <a:t> </a:t>
            </a:r>
            <a:r>
              <a:rPr lang="en-US" err="1"/>
              <a:t>fotografía</a:t>
            </a:r>
            <a:r>
              <a:rPr lang="en-US"/>
              <a:t> con </a:t>
            </a:r>
            <a:r>
              <a:rPr lang="en-US" err="1"/>
              <a:t>los</a:t>
            </a:r>
            <a:r>
              <a:rPr lang="en-US"/>
              <a:t> </a:t>
            </a:r>
            <a:r>
              <a:rPr lang="en-US" err="1"/>
              <a:t>mandos</a:t>
            </a:r>
            <a:r>
              <a:rPr lang="en-US"/>
              <a:t> de </a:t>
            </a:r>
            <a:r>
              <a:rPr lang="en-US" err="1"/>
              <a:t>enfoque</a:t>
            </a:r>
            <a:r>
              <a:rPr lang="en-US"/>
              <a:t>, </a:t>
            </a:r>
            <a:r>
              <a:rPr lang="en-US" err="1"/>
              <a:t>además</a:t>
            </a:r>
            <a:r>
              <a:rPr lang="en-US"/>
              <a:t> de reducir el </a:t>
            </a:r>
            <a:r>
              <a:rPr lang="en-US" err="1"/>
              <a:t>ruido</a:t>
            </a:r>
            <a:r>
              <a:rPr lang="en-US"/>
              <a:t> de la </a:t>
            </a:r>
            <a:r>
              <a:rPr lang="en-US" err="1"/>
              <a:t>foto</a:t>
            </a:r>
            <a:r>
              <a:rPr lang="en-US"/>
              <a:t>, a costa de </a:t>
            </a:r>
            <a:r>
              <a:rPr lang="en-US" err="1"/>
              <a:t>perder</a:t>
            </a:r>
            <a:r>
              <a:rPr lang="en-US"/>
              <a:t> </a:t>
            </a:r>
            <a:r>
              <a:rPr lang="en-US" err="1"/>
              <a:t>mucha</a:t>
            </a:r>
            <a:r>
              <a:rPr lang="en-US"/>
              <a:t> </a:t>
            </a:r>
            <a:r>
              <a:rPr lang="en-US" err="1"/>
              <a:t>definición</a:t>
            </a:r>
            <a:r>
              <a:rPr lang="en-US"/>
              <a:t>. Salvo </a:t>
            </a:r>
            <a:r>
              <a:rPr lang="en-US" err="1"/>
              <a:t>casos</a:t>
            </a:r>
            <a:r>
              <a:rPr lang="en-US"/>
              <a:t> </a:t>
            </a:r>
            <a:r>
              <a:rPr lang="en-US" err="1"/>
              <a:t>excepcionales</a:t>
            </a:r>
            <a:r>
              <a:rPr lang="en-US"/>
              <a:t>, no </a:t>
            </a:r>
            <a:r>
              <a:rPr lang="en-US" err="1"/>
              <a:t>es</a:t>
            </a:r>
            <a:r>
              <a:rPr lang="en-US"/>
              <a:t> </a:t>
            </a:r>
            <a:r>
              <a:rPr lang="en-US" err="1"/>
              <a:t>muy</a:t>
            </a:r>
            <a:r>
              <a:rPr lang="en-US"/>
              <a:t> </a:t>
            </a:r>
            <a:r>
              <a:rPr lang="en-US" err="1"/>
              <a:t>recomendable</a:t>
            </a:r>
            <a:r>
              <a:rPr lang="en-US"/>
              <a:t> </a:t>
            </a:r>
            <a:r>
              <a:rPr lang="en-US" err="1"/>
              <a:t>ir</a:t>
            </a:r>
            <a:r>
              <a:rPr lang="en-US"/>
              <a:t> </a:t>
            </a:r>
            <a:r>
              <a:rPr lang="en-US" err="1"/>
              <a:t>más</a:t>
            </a:r>
            <a:r>
              <a:rPr lang="en-US"/>
              <a:t> </a:t>
            </a:r>
            <a:r>
              <a:rPr lang="en-US" err="1"/>
              <a:t>allá</a:t>
            </a:r>
            <a:r>
              <a:rPr lang="en-US"/>
              <a:t> del 10 o 15 </a:t>
            </a:r>
            <a:r>
              <a:rPr lang="en-US" err="1"/>
              <a:t>porciento</a:t>
            </a:r>
            <a:r>
              <a:rPr lang="en-US"/>
              <a:t> de </a:t>
            </a:r>
            <a:r>
              <a:rPr lang="en-US" err="1"/>
              <a:t>este</a:t>
            </a:r>
            <a:r>
              <a:rPr lang="en-US"/>
              <a:t> </a:t>
            </a:r>
            <a:r>
              <a:rPr lang="en-US" err="1"/>
              <a:t>mando</a:t>
            </a:r>
            <a:r>
              <a:rPr lang="en-US"/>
              <a:t>.</a:t>
            </a:r>
          </a:p>
          <a:p>
            <a:r>
              <a:rPr lang="en-US" err="1"/>
              <a:t>Correcciones</a:t>
            </a:r>
            <a:r>
              <a:rPr lang="en-US"/>
              <a:t> de </a:t>
            </a:r>
            <a:r>
              <a:rPr lang="en-US" err="1"/>
              <a:t>lente</a:t>
            </a:r>
            <a:r>
              <a:rPr lang="en-US"/>
              <a:t>: </a:t>
            </a:r>
            <a:r>
              <a:rPr lang="en-US" err="1"/>
              <a:t>Aquí</a:t>
            </a:r>
            <a:r>
              <a:rPr lang="en-US"/>
              <a:t> </a:t>
            </a:r>
            <a:r>
              <a:rPr lang="en-US" err="1"/>
              <a:t>podemos</a:t>
            </a:r>
            <a:r>
              <a:rPr lang="en-US"/>
              <a:t> </a:t>
            </a:r>
            <a:r>
              <a:rPr lang="en-US" err="1"/>
              <a:t>reducir</a:t>
            </a:r>
            <a:r>
              <a:rPr lang="en-US"/>
              <a:t> las </a:t>
            </a:r>
            <a:r>
              <a:rPr lang="en-US" err="1"/>
              <a:t>deformaciones</a:t>
            </a:r>
            <a:r>
              <a:rPr lang="en-US"/>
              <a:t> del </a:t>
            </a:r>
            <a:r>
              <a:rPr lang="en-US" err="1"/>
              <a:t>objetivo</a:t>
            </a:r>
            <a:r>
              <a:rPr lang="en-US"/>
              <a:t> </a:t>
            </a:r>
            <a:r>
              <a:rPr lang="en-US" err="1"/>
              <a:t>en</a:t>
            </a:r>
            <a:r>
              <a:rPr lang="en-US"/>
              <a:t> </a:t>
            </a:r>
            <a:r>
              <a:rPr lang="en-US" err="1"/>
              <a:t>focales</a:t>
            </a:r>
            <a:r>
              <a:rPr lang="en-US"/>
              <a:t> </a:t>
            </a:r>
            <a:r>
              <a:rPr lang="en-US" err="1"/>
              <a:t>bajas</a:t>
            </a:r>
            <a:r>
              <a:rPr lang="en-US"/>
              <a:t>, </a:t>
            </a:r>
            <a:r>
              <a:rPr lang="en-US" err="1"/>
              <a:t>además</a:t>
            </a:r>
            <a:r>
              <a:rPr lang="en-US"/>
              <a:t> de </a:t>
            </a:r>
            <a:r>
              <a:rPr lang="en-US" err="1"/>
              <a:t>reducir</a:t>
            </a:r>
            <a:r>
              <a:rPr lang="en-US"/>
              <a:t> la </a:t>
            </a:r>
            <a:r>
              <a:rPr lang="en-US" err="1"/>
              <a:t>aberración</a:t>
            </a:r>
            <a:r>
              <a:rPr lang="en-US"/>
              <a:t> </a:t>
            </a:r>
            <a:r>
              <a:rPr lang="en-US" err="1"/>
              <a:t>cromática</a:t>
            </a:r>
            <a:r>
              <a:rPr lang="en-US"/>
              <a:t> y de </a:t>
            </a:r>
            <a:r>
              <a:rPr lang="en-US" err="1"/>
              <a:t>enderezar</a:t>
            </a:r>
            <a:r>
              <a:rPr lang="en-US"/>
              <a:t> la imagen </a:t>
            </a:r>
            <a:r>
              <a:rPr lang="en-US" err="1"/>
              <a:t>automáticamente</a:t>
            </a:r>
            <a:r>
              <a:rPr lang="en-US"/>
              <a:t>. Un </a:t>
            </a:r>
            <a:r>
              <a:rPr lang="en-US" err="1"/>
              <a:t>caso</a:t>
            </a:r>
            <a:r>
              <a:rPr lang="en-US"/>
              <a:t> particular de </a:t>
            </a:r>
            <a:r>
              <a:rPr lang="en-US" err="1"/>
              <a:t>esta</a:t>
            </a:r>
            <a:r>
              <a:rPr lang="en-US"/>
              <a:t> </a:t>
            </a:r>
            <a:r>
              <a:rPr lang="en-US" err="1"/>
              <a:t>herramienta</a:t>
            </a:r>
            <a:r>
              <a:rPr lang="en-US"/>
              <a:t> </a:t>
            </a:r>
            <a:r>
              <a:rPr lang="en-US" err="1"/>
              <a:t>es</a:t>
            </a:r>
            <a:r>
              <a:rPr lang="en-US"/>
              <a:t> </a:t>
            </a:r>
            <a:r>
              <a:rPr lang="en-US" err="1"/>
              <a:t>cuando</a:t>
            </a:r>
            <a:r>
              <a:rPr lang="en-US"/>
              <a:t> </a:t>
            </a:r>
            <a:r>
              <a:rPr lang="en-US" err="1"/>
              <a:t>estamos</a:t>
            </a:r>
            <a:r>
              <a:rPr lang="en-US"/>
              <a:t> </a:t>
            </a:r>
            <a:r>
              <a:rPr lang="en-US" err="1"/>
              <a:t>haciendo</a:t>
            </a:r>
            <a:r>
              <a:rPr lang="en-US"/>
              <a:t> </a:t>
            </a:r>
            <a:r>
              <a:rPr lang="en-US" err="1"/>
              <a:t>fotografía</a:t>
            </a:r>
            <a:r>
              <a:rPr lang="en-US"/>
              <a:t> de </a:t>
            </a:r>
            <a:r>
              <a:rPr lang="en-US" err="1"/>
              <a:t>arquitectura</a:t>
            </a:r>
            <a:r>
              <a:rPr lang="en-US"/>
              <a:t> sin un </a:t>
            </a:r>
            <a:r>
              <a:rPr lang="en-US" err="1"/>
              <a:t>objetivo</a:t>
            </a:r>
            <a:r>
              <a:rPr lang="en-US"/>
              <a:t> </a:t>
            </a:r>
            <a:r>
              <a:rPr lang="en-US" err="1"/>
              <a:t>basculante</a:t>
            </a:r>
            <a:r>
              <a:rPr lang="en-US"/>
              <a:t>.</a:t>
            </a:r>
          </a:p>
          <a:p>
            <a:r>
              <a:rPr lang="en-US" err="1"/>
              <a:t>Efectos</a:t>
            </a:r>
            <a:r>
              <a:rPr lang="en-US"/>
              <a:t>: </a:t>
            </a:r>
            <a:r>
              <a:rPr lang="en-US" err="1"/>
              <a:t>Aquí</a:t>
            </a:r>
            <a:r>
              <a:rPr lang="en-US"/>
              <a:t> </a:t>
            </a:r>
            <a:r>
              <a:rPr lang="en-US" err="1"/>
              <a:t>podremos</a:t>
            </a:r>
            <a:r>
              <a:rPr lang="en-US"/>
              <a:t> </a:t>
            </a:r>
            <a:r>
              <a:rPr lang="en-US" err="1"/>
              <a:t>añadir</a:t>
            </a:r>
            <a:r>
              <a:rPr lang="en-US"/>
              <a:t> </a:t>
            </a:r>
            <a:r>
              <a:rPr lang="en-US" err="1"/>
              <a:t>grano</a:t>
            </a:r>
            <a:r>
              <a:rPr lang="en-US"/>
              <a:t> de </a:t>
            </a:r>
            <a:r>
              <a:rPr lang="en-US" err="1"/>
              <a:t>celuloide</a:t>
            </a:r>
            <a:r>
              <a:rPr lang="en-US"/>
              <a:t> y </a:t>
            </a:r>
            <a:r>
              <a:rPr lang="en-US" err="1"/>
              <a:t>viñetear</a:t>
            </a:r>
            <a:r>
              <a:rPr lang="en-US"/>
              <a:t> </a:t>
            </a:r>
            <a:r>
              <a:rPr lang="en-US" err="1"/>
              <a:t>nuestra</a:t>
            </a:r>
            <a:r>
              <a:rPr lang="en-US"/>
              <a:t> imagen.</a:t>
            </a:r>
          </a:p>
          <a:p>
            <a:r>
              <a:rPr lang="en-US" err="1"/>
              <a:t>En</a:t>
            </a:r>
            <a:r>
              <a:rPr lang="en-US"/>
              <a:t> </a:t>
            </a:r>
            <a:r>
              <a:rPr lang="en-US" err="1"/>
              <a:t>algunas</a:t>
            </a:r>
            <a:r>
              <a:rPr lang="en-US"/>
              <a:t> </a:t>
            </a:r>
            <a:r>
              <a:rPr lang="en-US" err="1"/>
              <a:t>versiones</a:t>
            </a:r>
            <a:r>
              <a:rPr lang="en-US"/>
              <a:t> de Lightroom, </a:t>
            </a:r>
            <a:r>
              <a:rPr lang="en-US" err="1"/>
              <a:t>también</a:t>
            </a:r>
            <a:r>
              <a:rPr lang="en-US"/>
              <a:t> </a:t>
            </a:r>
            <a:r>
              <a:rPr lang="en-US" err="1"/>
              <a:t>tenemos</a:t>
            </a:r>
            <a:r>
              <a:rPr lang="en-US"/>
              <a:t> un </a:t>
            </a:r>
            <a:r>
              <a:rPr lang="en-US" err="1"/>
              <a:t>ajuste</a:t>
            </a:r>
            <a:r>
              <a:rPr lang="en-US"/>
              <a:t> "de </a:t>
            </a:r>
            <a:r>
              <a:rPr lang="en-US" err="1"/>
              <a:t>niebla</a:t>
            </a:r>
            <a:r>
              <a:rPr lang="en-US"/>
              <a:t>" que </a:t>
            </a:r>
            <a:r>
              <a:rPr lang="en-US" err="1"/>
              <a:t>nos</a:t>
            </a:r>
            <a:r>
              <a:rPr lang="en-US"/>
              <a:t> </a:t>
            </a:r>
            <a:r>
              <a:rPr lang="en-US" err="1"/>
              <a:t>permite</a:t>
            </a:r>
            <a:r>
              <a:rPr lang="en-US"/>
              <a:t> </a:t>
            </a:r>
            <a:r>
              <a:rPr lang="en-US" err="1"/>
              <a:t>aclarar</a:t>
            </a:r>
            <a:r>
              <a:rPr lang="en-US"/>
              <a:t> la imagen de </a:t>
            </a:r>
            <a:r>
              <a:rPr lang="en-US" err="1"/>
              <a:t>calima</a:t>
            </a:r>
            <a:r>
              <a:rPr lang="en-US"/>
              <a:t> o </a:t>
            </a:r>
            <a:r>
              <a:rPr lang="en-US" err="1"/>
              <a:t>efectos</a:t>
            </a:r>
            <a:r>
              <a:rPr lang="en-US"/>
              <a:t> </a:t>
            </a:r>
            <a:r>
              <a:rPr lang="en-US" err="1"/>
              <a:t>atmosféricos</a:t>
            </a:r>
            <a:r>
              <a:rPr lang="en-US"/>
              <a:t> </a:t>
            </a:r>
            <a:r>
              <a:rPr lang="en-US" err="1"/>
              <a:t>parecidos</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508981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Tras dejar a nuestro gusto nuestras fotografías, solo nos queda exportarlas para los dos principales usos que le daremos, impresión y subida a redes sociales. En este paso también podremos agregar nuestra marca de agua si la tenemos. Procurad que la marca de agua no sea excesivamente llamativa o estropee nuestra foto.</a:t>
            </a:r>
            <a:endParaRPr lang="en-US"/>
          </a:p>
          <a:p>
            <a:endParaRPr lang="es-ES"/>
          </a:p>
          <a:p>
            <a:r>
              <a:rPr lang="es-ES"/>
              <a:t>También tener en cuenta que las resoluciones a la que suben nuestros archivos las redes sociales no es muy alta; por ejemplo en Facebook el borde largo serían unos 1200 píxeles, y en </a:t>
            </a:r>
            <a:r>
              <a:rPr lang="es-ES" err="1"/>
              <a:t>instagram</a:t>
            </a:r>
            <a:r>
              <a:rPr lang="es-ES"/>
              <a:t> unos 1080, aunque van cambiando con el tiempo. Si nosotros de antemano ya hemos exportado con la resolución y el espectro de color (</a:t>
            </a:r>
            <a:r>
              <a:rPr lang="es-ES" err="1"/>
              <a:t>sRGB</a:t>
            </a:r>
            <a:r>
              <a:rPr lang="es-ES"/>
              <a:t> por lo general) adecuados, la red social no comprimirá (o lo hará mínimamente) nuestro archivo, consiguiendo la mejor calidad posible.</a:t>
            </a:r>
          </a:p>
          <a:p>
            <a:endParaRPr lang="es-ES"/>
          </a:p>
          <a:p>
            <a:r>
              <a:rPr lang="es-ES"/>
              <a:t>En cuanto a la impresión, debemos tener en cuenta el formato TIFF, un archivo de compresión sin pérdida que nos dará una alta calidad, y aquí si usar el espacio de color Adobe, ya que las impresoras por lo general si tienen esa definición de color. Si bien nos podemos encontrar con problemas con este archivo, ya que algunos quioscos de fotografía en las tiendas no aceptan este formato.</a:t>
            </a:r>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4222971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Ahora procedemos con la demostración de </a:t>
            </a:r>
            <a:r>
              <a:rPr lang="es-ES" dirty="0" err="1"/>
              <a:t>Lightroom</a:t>
            </a:r>
            <a:r>
              <a:rPr lang="es-ES" dirty="0"/>
              <a:t>.</a:t>
            </a:r>
          </a:p>
        </p:txBody>
      </p:sp>
      <p:sp>
        <p:nvSpPr>
          <p:cNvPr id="4" name="Slide Number Placeholder 3"/>
          <p:cNvSpPr>
            <a:spLocks noGrp="1"/>
          </p:cNvSpPr>
          <p:nvPr>
            <p:ph type="sldNum" sz="quarter" idx="10"/>
          </p:nvPr>
        </p:nvSpPr>
        <p:spPr/>
        <p:txBody>
          <a:bodyPr/>
          <a:lstStyle/>
          <a:p>
            <a:fld id="{4CBCEA92-F142-4D57-B507-37BDAF44710C}" type="slidenum">
              <a:rPr lang="en-US" smtClean="0"/>
              <a:t>16</a:t>
            </a:fld>
            <a:endParaRPr lang="en-US"/>
          </a:p>
        </p:txBody>
      </p:sp>
    </p:spTree>
    <p:extLst>
      <p:ext uri="{BB962C8B-B14F-4D97-AF65-F5344CB8AC3E}">
        <p14:creationId xmlns:p14="http://schemas.microsoft.com/office/powerpoint/2010/main" val="4123019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Éste es el índice que seguiremos en nuestra presentación. En una primera parte analizaremos en qué consiste este formato de imagen y cómo funciona. Seguidamente pasaremos a analizar qué ajustes y de qué manera debemos configurar nuestra cámara para poder conseguir estos archivos. Por último hablaremos de la última parte del flujo de trabajo, cómo tratar éste archivo para poder compartir nuestro trabajo.</a:t>
            </a:r>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313276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Introducción</a:t>
            </a:r>
            <a:r>
              <a:rPr lang="en-US"/>
              <a:t>: Las </a:t>
            </a:r>
            <a:r>
              <a:rPr lang="en-US" err="1"/>
              <a:t>primeras</a:t>
            </a:r>
            <a:r>
              <a:rPr lang="en-US"/>
              <a:t> </a:t>
            </a:r>
            <a:r>
              <a:rPr lang="en-US" err="1"/>
              <a:t>cámaras</a:t>
            </a:r>
            <a:r>
              <a:rPr lang="en-US"/>
              <a:t> </a:t>
            </a:r>
            <a:r>
              <a:rPr lang="en-US" err="1"/>
              <a:t>digtales</a:t>
            </a:r>
            <a:r>
              <a:rPr lang="en-US"/>
              <a:t> </a:t>
            </a:r>
            <a:r>
              <a:rPr lang="en-US" err="1"/>
              <a:t>aparecieron</a:t>
            </a:r>
            <a:r>
              <a:rPr lang="en-US"/>
              <a:t> </a:t>
            </a:r>
            <a:r>
              <a:rPr lang="en-US" err="1"/>
              <a:t>en</a:t>
            </a:r>
            <a:r>
              <a:rPr lang="en-US"/>
              <a:t> </a:t>
            </a:r>
            <a:r>
              <a:rPr lang="en-US" err="1"/>
              <a:t>los</a:t>
            </a:r>
            <a:r>
              <a:rPr lang="en-US"/>
              <a:t> </a:t>
            </a:r>
            <a:r>
              <a:rPr lang="en-US" err="1"/>
              <a:t>años</a:t>
            </a:r>
            <a:r>
              <a:rPr lang="en-US"/>
              <a:t> 90. </a:t>
            </a:r>
            <a:r>
              <a:rPr lang="en-US" err="1"/>
              <a:t>Anteriormente</a:t>
            </a:r>
            <a:r>
              <a:rPr lang="en-US"/>
              <a:t> a </a:t>
            </a:r>
            <a:r>
              <a:rPr lang="en-US" err="1"/>
              <a:t>esto</a:t>
            </a:r>
            <a:r>
              <a:rPr lang="en-US"/>
              <a:t>, </a:t>
            </a:r>
            <a:r>
              <a:rPr lang="en-US" err="1"/>
              <a:t>utilizábamos</a:t>
            </a:r>
            <a:r>
              <a:rPr lang="en-US"/>
              <a:t> </a:t>
            </a:r>
            <a:r>
              <a:rPr lang="en-US" err="1"/>
              <a:t>cámaras</a:t>
            </a:r>
            <a:r>
              <a:rPr lang="en-US"/>
              <a:t> </a:t>
            </a:r>
            <a:r>
              <a:rPr lang="en-US" err="1"/>
              <a:t>analógicas</a:t>
            </a:r>
            <a:r>
              <a:rPr lang="en-US"/>
              <a:t> que </a:t>
            </a:r>
            <a:r>
              <a:rPr lang="en-US" err="1"/>
              <a:t>guardaban</a:t>
            </a:r>
            <a:r>
              <a:rPr lang="en-US"/>
              <a:t> la </a:t>
            </a:r>
            <a:r>
              <a:rPr lang="en-US" err="1"/>
              <a:t>información</a:t>
            </a:r>
            <a:r>
              <a:rPr lang="en-US"/>
              <a:t> </a:t>
            </a:r>
            <a:r>
              <a:rPr lang="en-US" err="1"/>
              <a:t>en</a:t>
            </a:r>
            <a:r>
              <a:rPr lang="en-US"/>
              <a:t> un </a:t>
            </a:r>
            <a:r>
              <a:rPr lang="en-US" err="1"/>
              <a:t>carrete</a:t>
            </a:r>
            <a:r>
              <a:rPr lang="en-US"/>
              <a:t> </a:t>
            </a:r>
            <a:r>
              <a:rPr lang="en-US" err="1"/>
              <a:t>fotográfico</a:t>
            </a:r>
            <a:r>
              <a:rPr lang="en-US"/>
              <a:t>, </a:t>
            </a:r>
            <a:r>
              <a:rPr lang="en-US" err="1"/>
              <a:t>una</a:t>
            </a:r>
            <a:r>
              <a:rPr lang="en-US"/>
              <a:t> </a:t>
            </a:r>
            <a:r>
              <a:rPr lang="en-US" err="1"/>
              <a:t>película</a:t>
            </a:r>
            <a:r>
              <a:rPr lang="en-US"/>
              <a:t> </a:t>
            </a:r>
            <a:r>
              <a:rPr lang="en-US" err="1"/>
              <a:t>fotosensible</a:t>
            </a:r>
            <a:r>
              <a:rPr lang="en-US"/>
              <a:t>. </a:t>
            </a:r>
            <a:r>
              <a:rPr lang="en-US" err="1"/>
              <a:t>Cuando</a:t>
            </a:r>
            <a:r>
              <a:rPr lang="en-US"/>
              <a:t> </a:t>
            </a:r>
            <a:r>
              <a:rPr lang="en-US" err="1"/>
              <a:t>deseábamos</a:t>
            </a:r>
            <a:r>
              <a:rPr lang="en-US"/>
              <a:t> </a:t>
            </a:r>
            <a:r>
              <a:rPr lang="en-US" err="1"/>
              <a:t>pasar</a:t>
            </a:r>
            <a:r>
              <a:rPr lang="en-US"/>
              <a:t> </a:t>
            </a:r>
            <a:r>
              <a:rPr lang="en-US" err="1"/>
              <a:t>nuestras</a:t>
            </a:r>
            <a:r>
              <a:rPr lang="en-US"/>
              <a:t> </a:t>
            </a:r>
            <a:r>
              <a:rPr lang="en-US" err="1"/>
              <a:t>fotografías</a:t>
            </a:r>
            <a:r>
              <a:rPr lang="en-US"/>
              <a:t> del </a:t>
            </a:r>
            <a:r>
              <a:rPr lang="en-US" err="1"/>
              <a:t>carrete</a:t>
            </a:r>
            <a:r>
              <a:rPr lang="en-US"/>
              <a:t> al </a:t>
            </a:r>
            <a:r>
              <a:rPr lang="en-US" err="1"/>
              <a:t>papel</a:t>
            </a:r>
            <a:r>
              <a:rPr lang="en-US"/>
              <a:t>, </a:t>
            </a:r>
            <a:r>
              <a:rPr lang="en-US" err="1"/>
              <a:t>llevábamos</a:t>
            </a:r>
            <a:r>
              <a:rPr lang="en-US"/>
              <a:t> el </a:t>
            </a:r>
            <a:r>
              <a:rPr lang="en-US" err="1"/>
              <a:t>carrete</a:t>
            </a:r>
            <a:r>
              <a:rPr lang="en-US"/>
              <a:t> a un </a:t>
            </a:r>
            <a:r>
              <a:rPr lang="en-US" err="1"/>
              <a:t>estudio</a:t>
            </a:r>
            <a:r>
              <a:rPr lang="en-US"/>
              <a:t> de </a:t>
            </a:r>
            <a:r>
              <a:rPr lang="en-US" err="1"/>
              <a:t>revelado</a:t>
            </a:r>
            <a:r>
              <a:rPr lang="en-US"/>
              <a:t> (o </a:t>
            </a:r>
            <a:r>
              <a:rPr lang="en-US" err="1"/>
              <a:t>bien</a:t>
            </a:r>
            <a:r>
              <a:rPr lang="en-US"/>
              <a:t> las </a:t>
            </a:r>
            <a:r>
              <a:rPr lang="en-US" err="1"/>
              <a:t>procesábamos</a:t>
            </a:r>
            <a:r>
              <a:rPr lang="en-US"/>
              <a:t> </a:t>
            </a:r>
            <a:r>
              <a:rPr lang="en-US" err="1"/>
              <a:t>nosotros</a:t>
            </a:r>
            <a:r>
              <a:rPr lang="en-US"/>
              <a:t> </a:t>
            </a:r>
            <a:r>
              <a:rPr lang="en-US" err="1"/>
              <a:t>en</a:t>
            </a:r>
            <a:r>
              <a:rPr lang="en-US"/>
              <a:t> casa) para que </a:t>
            </a:r>
            <a:r>
              <a:rPr lang="en-US" err="1"/>
              <a:t>ellos</a:t>
            </a:r>
            <a:r>
              <a:rPr lang="en-US"/>
              <a:t>, </a:t>
            </a:r>
            <a:r>
              <a:rPr lang="en-US" err="1"/>
              <a:t>mediante</a:t>
            </a:r>
            <a:r>
              <a:rPr lang="en-US"/>
              <a:t> un </a:t>
            </a:r>
            <a:r>
              <a:rPr lang="en-US" err="1"/>
              <a:t>proceso</a:t>
            </a:r>
            <a:r>
              <a:rPr lang="en-US"/>
              <a:t> de </a:t>
            </a:r>
            <a:r>
              <a:rPr lang="en-US" err="1"/>
              <a:t>revelado</a:t>
            </a:r>
            <a:r>
              <a:rPr lang="en-US"/>
              <a:t> </a:t>
            </a:r>
            <a:r>
              <a:rPr lang="en-US" err="1"/>
              <a:t>químico</a:t>
            </a:r>
            <a:r>
              <a:rPr lang="en-US"/>
              <a:t>, </a:t>
            </a:r>
            <a:r>
              <a:rPr lang="en-US" err="1"/>
              <a:t>nos</a:t>
            </a:r>
            <a:r>
              <a:rPr lang="en-US"/>
              <a:t> </a:t>
            </a:r>
            <a:r>
              <a:rPr lang="en-US" err="1"/>
              <a:t>devolvieran</a:t>
            </a:r>
            <a:r>
              <a:rPr lang="en-US"/>
              <a:t> las </a:t>
            </a:r>
            <a:r>
              <a:rPr lang="en-US" err="1"/>
              <a:t>fotos</a:t>
            </a:r>
            <a:r>
              <a:rPr lang="en-US"/>
              <a:t> </a:t>
            </a:r>
            <a:r>
              <a:rPr lang="en-US" err="1"/>
              <a:t>ya</a:t>
            </a:r>
            <a:r>
              <a:rPr lang="en-US"/>
              <a:t> impresas </a:t>
            </a:r>
            <a:r>
              <a:rPr lang="en-US" err="1"/>
              <a:t>en</a:t>
            </a:r>
            <a:r>
              <a:rPr lang="en-US"/>
              <a:t> un </a:t>
            </a:r>
            <a:r>
              <a:rPr lang="en-US" err="1"/>
              <a:t>soporte</a:t>
            </a:r>
            <a:r>
              <a:rPr lang="en-US"/>
              <a:t> de </a:t>
            </a:r>
            <a:r>
              <a:rPr lang="en-US" err="1"/>
              <a:t>papel</a:t>
            </a:r>
            <a:r>
              <a:rPr lang="en-US"/>
              <a:t>. </a:t>
            </a:r>
            <a:r>
              <a:rPr lang="en-US" err="1"/>
              <a:t>En</a:t>
            </a:r>
            <a:r>
              <a:rPr lang="en-US"/>
              <a:t> la </a:t>
            </a:r>
            <a:r>
              <a:rPr lang="en-US" err="1"/>
              <a:t>fotografía</a:t>
            </a:r>
            <a:r>
              <a:rPr lang="en-US"/>
              <a:t> digital, </a:t>
            </a:r>
            <a:r>
              <a:rPr lang="en-US" err="1"/>
              <a:t>esto</a:t>
            </a:r>
            <a:r>
              <a:rPr lang="en-US"/>
              <a:t> se ha </a:t>
            </a:r>
            <a:r>
              <a:rPr lang="en-US" err="1"/>
              <a:t>traducido</a:t>
            </a:r>
            <a:r>
              <a:rPr lang="en-US"/>
              <a:t> </a:t>
            </a:r>
            <a:r>
              <a:rPr lang="en-US" err="1"/>
              <a:t>en</a:t>
            </a:r>
            <a:r>
              <a:rPr lang="en-US"/>
              <a:t> que </a:t>
            </a:r>
            <a:r>
              <a:rPr lang="en-US" err="1"/>
              <a:t>nosotros</a:t>
            </a:r>
            <a:r>
              <a:rPr lang="en-US"/>
              <a:t> </a:t>
            </a:r>
            <a:r>
              <a:rPr lang="en-US" err="1"/>
              <a:t>disparamos</a:t>
            </a:r>
            <a:r>
              <a:rPr lang="en-US"/>
              <a:t> </a:t>
            </a:r>
            <a:r>
              <a:rPr lang="en-US" err="1"/>
              <a:t>en</a:t>
            </a:r>
            <a:r>
              <a:rPr lang="en-US"/>
              <a:t> un </a:t>
            </a:r>
            <a:r>
              <a:rPr lang="en-US" err="1"/>
              <a:t>formato</a:t>
            </a:r>
            <a:r>
              <a:rPr lang="en-US"/>
              <a:t> </a:t>
            </a:r>
            <a:r>
              <a:rPr lang="en-US" err="1"/>
              <a:t>equivalente</a:t>
            </a:r>
            <a:r>
              <a:rPr lang="en-US"/>
              <a:t> al </a:t>
            </a:r>
            <a:r>
              <a:rPr lang="en-US" err="1"/>
              <a:t>carrete</a:t>
            </a:r>
            <a:r>
              <a:rPr lang="en-US"/>
              <a:t> de la </a:t>
            </a:r>
            <a:r>
              <a:rPr lang="en-US" err="1"/>
              <a:t>cámara</a:t>
            </a:r>
            <a:r>
              <a:rPr lang="en-US"/>
              <a:t> </a:t>
            </a:r>
            <a:r>
              <a:rPr lang="en-US" err="1"/>
              <a:t>analógica</a:t>
            </a:r>
            <a:r>
              <a:rPr lang="en-US"/>
              <a:t>, el </a:t>
            </a:r>
            <a:r>
              <a:rPr lang="en-US" err="1"/>
              <a:t>formato</a:t>
            </a:r>
            <a:r>
              <a:rPr lang="en-US"/>
              <a:t> </a:t>
            </a:r>
            <a:r>
              <a:rPr lang="en-US" err="1"/>
              <a:t>crudo</a:t>
            </a:r>
            <a:r>
              <a:rPr lang="en-US"/>
              <a:t> o </a:t>
            </a:r>
            <a:r>
              <a:rPr lang="en-US" err="1"/>
              <a:t>negativo</a:t>
            </a:r>
            <a:r>
              <a:rPr lang="en-US"/>
              <a:t> digital, y </a:t>
            </a:r>
            <a:r>
              <a:rPr lang="en-US" err="1"/>
              <a:t>nosotros</a:t>
            </a:r>
            <a:r>
              <a:rPr lang="en-US"/>
              <a:t> </a:t>
            </a:r>
            <a:r>
              <a:rPr lang="en-US" err="1"/>
              <a:t>en</a:t>
            </a:r>
            <a:r>
              <a:rPr lang="en-US"/>
              <a:t> casa, con un </a:t>
            </a:r>
            <a:r>
              <a:rPr lang="en-US" err="1"/>
              <a:t>ordenador</a:t>
            </a:r>
            <a:r>
              <a:rPr lang="en-US"/>
              <a:t>, </a:t>
            </a:r>
            <a:r>
              <a:rPr lang="en-US" err="1"/>
              <a:t>procesamos</a:t>
            </a:r>
            <a:r>
              <a:rPr lang="en-US"/>
              <a:t> </a:t>
            </a:r>
            <a:r>
              <a:rPr lang="en-US" err="1"/>
              <a:t>este</a:t>
            </a:r>
            <a:r>
              <a:rPr lang="en-US"/>
              <a:t> </a:t>
            </a:r>
            <a:r>
              <a:rPr lang="en-US" err="1"/>
              <a:t>archivo</a:t>
            </a:r>
            <a:r>
              <a:rPr lang="en-US"/>
              <a:t> con el fin de que sea </a:t>
            </a:r>
            <a:r>
              <a:rPr lang="en-US" err="1"/>
              <a:t>fácil</a:t>
            </a:r>
            <a:r>
              <a:rPr lang="en-US"/>
              <a:t> de </a:t>
            </a:r>
            <a:r>
              <a:rPr lang="en-US" err="1"/>
              <a:t>compartir</a:t>
            </a:r>
            <a:r>
              <a:rPr lang="en-US"/>
              <a:t> e </a:t>
            </a:r>
            <a:r>
              <a:rPr lang="en-US" err="1"/>
              <a:t>imprimir</a:t>
            </a:r>
            <a:r>
              <a:rPr lang="en-US"/>
              <a:t>.</a:t>
            </a:r>
          </a:p>
          <a:p>
            <a:endParaRPr lang="en-US"/>
          </a:p>
          <a:p>
            <a:r>
              <a:rPr lang="en-US" err="1"/>
              <a:t>Es</a:t>
            </a:r>
            <a:r>
              <a:rPr lang="en-US"/>
              <a:t> </a:t>
            </a:r>
            <a:r>
              <a:rPr lang="en-US" err="1"/>
              <a:t>por</a:t>
            </a:r>
            <a:r>
              <a:rPr lang="en-US"/>
              <a:t> </a:t>
            </a:r>
            <a:r>
              <a:rPr lang="en-US" err="1"/>
              <a:t>ello</a:t>
            </a:r>
            <a:r>
              <a:rPr lang="en-US"/>
              <a:t> que </a:t>
            </a:r>
            <a:r>
              <a:rPr lang="en-US" err="1"/>
              <a:t>muchas</a:t>
            </a:r>
            <a:r>
              <a:rPr lang="en-US"/>
              <a:t> </a:t>
            </a:r>
            <a:r>
              <a:rPr lang="en-US" err="1"/>
              <a:t>veces</a:t>
            </a:r>
            <a:r>
              <a:rPr lang="en-US"/>
              <a:t> </a:t>
            </a:r>
            <a:r>
              <a:rPr lang="en-US" err="1"/>
              <a:t>hablamos</a:t>
            </a:r>
            <a:r>
              <a:rPr lang="en-US"/>
              <a:t> del </a:t>
            </a:r>
            <a:r>
              <a:rPr lang="en-US" err="1"/>
              <a:t>formato</a:t>
            </a:r>
            <a:r>
              <a:rPr lang="en-US"/>
              <a:t> RAW </a:t>
            </a:r>
            <a:r>
              <a:rPr lang="en-US" err="1"/>
              <a:t>como</a:t>
            </a:r>
            <a:r>
              <a:rPr lang="en-US"/>
              <a:t> </a:t>
            </a:r>
            <a:r>
              <a:rPr lang="en-US" err="1"/>
              <a:t>negativo</a:t>
            </a:r>
            <a:r>
              <a:rPr lang="en-US"/>
              <a:t> digital y del </a:t>
            </a:r>
            <a:r>
              <a:rPr lang="en-US" err="1"/>
              <a:t>proceso</a:t>
            </a:r>
            <a:r>
              <a:rPr lang="en-US"/>
              <a:t> </a:t>
            </a:r>
            <a:r>
              <a:rPr lang="en-US" err="1"/>
              <a:t>como</a:t>
            </a:r>
            <a:r>
              <a:rPr lang="en-US"/>
              <a:t> </a:t>
            </a:r>
            <a:r>
              <a:rPr lang="en-US" err="1"/>
              <a:t>revelado</a:t>
            </a:r>
            <a:r>
              <a:rPr lang="en-US"/>
              <a:t> digital, o </a:t>
            </a:r>
            <a:r>
              <a:rPr lang="en-US" err="1"/>
              <a:t>simplemente</a:t>
            </a:r>
            <a:r>
              <a:rPr lang="en-US"/>
              <a:t> </a:t>
            </a:r>
            <a:r>
              <a:rPr lang="en-US" err="1"/>
              <a:t>revelado</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 que </a:t>
            </a:r>
            <a:r>
              <a:rPr lang="en-US" err="1"/>
              <a:t>hace</a:t>
            </a:r>
            <a:r>
              <a:rPr lang="en-US"/>
              <a:t> especial a un RAW (</a:t>
            </a:r>
            <a:r>
              <a:rPr lang="en-US" err="1"/>
              <a:t>crudo</a:t>
            </a:r>
            <a:r>
              <a:rPr lang="en-US"/>
              <a:t> </a:t>
            </a:r>
            <a:r>
              <a:rPr lang="en-US" err="1"/>
              <a:t>en</a:t>
            </a:r>
            <a:r>
              <a:rPr lang="en-US"/>
              <a:t> </a:t>
            </a:r>
            <a:r>
              <a:rPr lang="en-US" err="1"/>
              <a:t>inglés</a:t>
            </a:r>
            <a:r>
              <a:rPr lang="en-US"/>
              <a:t>) </a:t>
            </a:r>
            <a:r>
              <a:rPr lang="en-US" err="1"/>
              <a:t>es</a:t>
            </a:r>
            <a:r>
              <a:rPr lang="en-US"/>
              <a:t> que </a:t>
            </a:r>
            <a:r>
              <a:rPr lang="en-US" err="1"/>
              <a:t>toma</a:t>
            </a:r>
            <a:r>
              <a:rPr lang="en-US"/>
              <a:t> </a:t>
            </a:r>
            <a:r>
              <a:rPr lang="en-US" err="1"/>
              <a:t>los</a:t>
            </a:r>
            <a:r>
              <a:rPr lang="en-US"/>
              <a:t> </a:t>
            </a:r>
            <a:r>
              <a:rPr lang="en-US" err="1"/>
              <a:t>datos</a:t>
            </a:r>
            <a:r>
              <a:rPr lang="en-US"/>
              <a:t> </a:t>
            </a:r>
            <a:r>
              <a:rPr lang="en-US" err="1"/>
              <a:t>directamente</a:t>
            </a:r>
            <a:r>
              <a:rPr lang="en-US"/>
              <a:t> </a:t>
            </a:r>
            <a:r>
              <a:rPr lang="en-US" err="1"/>
              <a:t>como</a:t>
            </a:r>
            <a:r>
              <a:rPr lang="en-US"/>
              <a:t> se </a:t>
            </a:r>
            <a:r>
              <a:rPr lang="en-US" err="1"/>
              <a:t>han</a:t>
            </a:r>
            <a:r>
              <a:rPr lang="en-US"/>
              <a:t> </a:t>
            </a:r>
            <a:r>
              <a:rPr lang="en-US" err="1"/>
              <a:t>captado</a:t>
            </a:r>
            <a:r>
              <a:rPr lang="en-US"/>
              <a:t> </a:t>
            </a:r>
            <a:r>
              <a:rPr lang="en-US" err="1"/>
              <a:t>desde</a:t>
            </a:r>
            <a:r>
              <a:rPr lang="en-US"/>
              <a:t> el sensor y </a:t>
            </a:r>
            <a:r>
              <a:rPr lang="en-US" err="1"/>
              <a:t>los</a:t>
            </a:r>
            <a:r>
              <a:rPr lang="en-US"/>
              <a:t> </a:t>
            </a:r>
            <a:r>
              <a:rPr lang="en-US" err="1"/>
              <a:t>guarda</a:t>
            </a:r>
            <a:r>
              <a:rPr lang="en-US"/>
              <a:t> </a:t>
            </a:r>
            <a:r>
              <a:rPr lang="en-US" err="1"/>
              <a:t>en</a:t>
            </a:r>
            <a:r>
              <a:rPr lang="en-US"/>
              <a:t> un </a:t>
            </a:r>
            <a:r>
              <a:rPr lang="en-US" err="1"/>
              <a:t>archivo</a:t>
            </a:r>
            <a:r>
              <a:rPr lang="en-US"/>
              <a:t>, que </a:t>
            </a:r>
            <a:r>
              <a:rPr lang="en-US" err="1"/>
              <a:t>tendrá</a:t>
            </a:r>
            <a:r>
              <a:rPr lang="en-US"/>
              <a:t> la </a:t>
            </a:r>
            <a:r>
              <a:rPr lang="en-US" err="1"/>
              <a:t>extensión</a:t>
            </a:r>
            <a:r>
              <a:rPr lang="en-US"/>
              <a:t> </a:t>
            </a:r>
            <a:r>
              <a:rPr lang="en-US" err="1"/>
              <a:t>propia</a:t>
            </a:r>
            <a:r>
              <a:rPr lang="en-US"/>
              <a:t> de </a:t>
            </a:r>
            <a:r>
              <a:rPr lang="en-US" err="1"/>
              <a:t>cada</a:t>
            </a:r>
            <a:r>
              <a:rPr lang="en-US"/>
              <a:t> </a:t>
            </a:r>
            <a:r>
              <a:rPr lang="en-US" err="1"/>
              <a:t>fabricante</a:t>
            </a:r>
            <a:r>
              <a:rPr lang="en-US"/>
              <a:t>, </a:t>
            </a:r>
            <a:r>
              <a:rPr lang="en-US" err="1"/>
              <a:t>por</a:t>
            </a:r>
            <a:r>
              <a:rPr lang="en-US"/>
              <a:t> </a:t>
            </a:r>
            <a:r>
              <a:rPr lang="en-US" err="1"/>
              <a:t>ejemplo</a:t>
            </a:r>
            <a:r>
              <a:rPr lang="en-US"/>
              <a:t> </a:t>
            </a:r>
            <a:r>
              <a:rPr lang="en-US" err="1"/>
              <a:t>en</a:t>
            </a:r>
            <a:r>
              <a:rPr lang="en-US"/>
              <a:t> Nikon </a:t>
            </a:r>
            <a:r>
              <a:rPr lang="en-US" err="1"/>
              <a:t>tendremos</a:t>
            </a:r>
            <a:r>
              <a:rPr lang="en-US"/>
              <a:t> </a:t>
            </a:r>
            <a:r>
              <a:rPr lang="en-US" err="1"/>
              <a:t>archivos</a:t>
            </a:r>
            <a:r>
              <a:rPr lang="en-US"/>
              <a:t> con extension </a:t>
            </a:r>
            <a:r>
              <a:rPr lang="es-ES"/>
              <a:t>*.NEF. Si disparáramos en JPG, la cámara trabajaría sobre dicho archivo, lo edita, lo comprime y a la salida tenemos una </a:t>
            </a:r>
            <a:r>
              <a:rPr lang="es-ES" err="1"/>
              <a:t>fotgrafía</a:t>
            </a:r>
            <a:r>
              <a:rPr lang="es-ES"/>
              <a:t> lista para imprimir o compartir, pero que no nos será útil para editar, ya que habremos perdido información que era crucial para poder editar la fotografía, como por ejemplo la configuración de balance de blancos.</a:t>
            </a:r>
          </a:p>
          <a:p>
            <a:endParaRPr lang="es-ES"/>
          </a:p>
          <a:p>
            <a:r>
              <a:rPr lang="es-ES"/>
              <a:t>Al igual que en el revelado analógico, podremos ajustar a nuestro gusto multitud de valores, como el brillo, contraste, saturación, balance de blancos…</a:t>
            </a:r>
            <a:endParaRPr lang="en-US"/>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El primer paso para poder trabajar con este flexible formato es configurar la cámara correctamente. Aquí quién os puede guiar mejor es el manual de la cámara, aunque dentro de la marca, todos los manuales son muy parecidos. En Canon lo tendríamos en la primera pestaña de los menús, dentro de la categoría roja. En Nikon lo tendríamos dentro del menú, en la pestaña de la silueta de la cámara en color verde, eligiendo “Calidad de imagen”. Procuraremos elegir también el ajuste más fino de calidad, ya que siempre podremos perder información, pero nunca ganarla. Mencionar también la posibilidad en algunas cámaras de poder guardar a la vez un RAW y un JPG. Esto quizá puede ser conveniente las primeras veces, pero tened en cuenta que usaremos mucho más espacio en la tarjeta de memoria, los raw ya de por si ocupan bastante, haremos un uso más intensivo de la tarjeta de memoria, y si es lenta tendremos que esperar bastante a que terminen de grabarse las fotografías, y que desde el raw vamos a poder sacar la versión JPG sin problemas.</a:t>
            </a:r>
          </a:p>
        </p:txBody>
      </p:sp>
      <p:sp>
        <p:nvSpPr>
          <p:cNvPr id="4" name="Slide Number Placeholder 3"/>
          <p:cNvSpPr>
            <a:spLocks noGrp="1"/>
          </p:cNvSpPr>
          <p:nvPr>
            <p:ph type="sldNum" sz="quarter" idx="10"/>
          </p:nvPr>
        </p:nvSpPr>
        <p:spPr/>
        <p:txBody>
          <a:bodyPr/>
          <a:lstStyle/>
          <a:p>
            <a:fld id="{4CBCEA92-F142-4D57-B507-37BDAF44710C}" type="slidenum">
              <a:rPr lang="en-US" smtClean="0"/>
              <a:t>6</a:t>
            </a:fld>
            <a:endParaRPr lang="en-US"/>
          </a:p>
        </p:txBody>
      </p:sp>
    </p:spTree>
    <p:extLst>
      <p:ext uri="{BB962C8B-B14F-4D97-AF65-F5344CB8AC3E}">
        <p14:creationId xmlns:p14="http://schemas.microsoft.com/office/powerpoint/2010/main" val="2291421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la hora de </a:t>
            </a:r>
            <a:r>
              <a:rPr lang="en-US" err="1"/>
              <a:t>ver</a:t>
            </a:r>
            <a:r>
              <a:rPr lang="en-US"/>
              <a:t> las </a:t>
            </a:r>
            <a:r>
              <a:rPr lang="en-US" err="1"/>
              <a:t>fotografías</a:t>
            </a:r>
            <a:r>
              <a:rPr lang="en-US"/>
              <a:t> </a:t>
            </a:r>
            <a:r>
              <a:rPr lang="en-US" err="1"/>
              <a:t>en</a:t>
            </a:r>
            <a:r>
              <a:rPr lang="en-US"/>
              <a:t> la </a:t>
            </a:r>
            <a:r>
              <a:rPr lang="en-US" err="1"/>
              <a:t>cámara</a:t>
            </a:r>
            <a:r>
              <a:rPr lang="en-US"/>
              <a:t>, </a:t>
            </a:r>
            <a:r>
              <a:rPr lang="en-US" err="1"/>
              <a:t>una</a:t>
            </a:r>
            <a:r>
              <a:rPr lang="en-US"/>
              <a:t> de las vistas </a:t>
            </a:r>
            <a:r>
              <a:rPr lang="en-US" err="1"/>
              <a:t>más</a:t>
            </a:r>
            <a:r>
              <a:rPr lang="en-US"/>
              <a:t> </a:t>
            </a:r>
            <a:r>
              <a:rPr lang="en-US" err="1"/>
              <a:t>interesantes</a:t>
            </a:r>
            <a:r>
              <a:rPr lang="en-US"/>
              <a:t> </a:t>
            </a:r>
            <a:r>
              <a:rPr lang="en-US" err="1"/>
              <a:t>es</a:t>
            </a:r>
            <a:r>
              <a:rPr lang="en-US"/>
              <a:t> la de </a:t>
            </a:r>
            <a:r>
              <a:rPr lang="en-US" err="1"/>
              <a:t>altas</a:t>
            </a:r>
            <a:r>
              <a:rPr lang="en-US"/>
              <a:t> </a:t>
            </a:r>
            <a:r>
              <a:rPr lang="en-US" err="1"/>
              <a:t>luces</a:t>
            </a:r>
            <a:r>
              <a:rPr lang="en-US"/>
              <a:t>. </a:t>
            </a:r>
            <a:r>
              <a:rPr lang="en-US" err="1"/>
              <a:t>En</a:t>
            </a:r>
            <a:r>
              <a:rPr lang="en-US"/>
              <a:t> </a:t>
            </a:r>
            <a:r>
              <a:rPr lang="en-US" err="1"/>
              <a:t>esta</a:t>
            </a:r>
            <a:r>
              <a:rPr lang="en-US"/>
              <a:t> vista, las </a:t>
            </a:r>
            <a:r>
              <a:rPr lang="en-US" err="1"/>
              <a:t>partes</a:t>
            </a:r>
            <a:r>
              <a:rPr lang="en-US"/>
              <a:t> de la </a:t>
            </a:r>
            <a:r>
              <a:rPr lang="en-US" err="1"/>
              <a:t>fotografía</a:t>
            </a:r>
            <a:r>
              <a:rPr lang="en-US"/>
              <a:t> que </a:t>
            </a:r>
            <a:r>
              <a:rPr lang="en-US" err="1"/>
              <a:t>estén</a:t>
            </a:r>
            <a:r>
              <a:rPr lang="en-US"/>
              <a:t> </a:t>
            </a:r>
            <a:r>
              <a:rPr lang="en-US" err="1"/>
              <a:t>quemadas</a:t>
            </a:r>
            <a:r>
              <a:rPr lang="en-US"/>
              <a:t> o </a:t>
            </a:r>
            <a:r>
              <a:rPr lang="en-US" err="1"/>
              <a:t>sobreexpuestas</a:t>
            </a:r>
            <a:r>
              <a:rPr lang="en-US"/>
              <a:t> </a:t>
            </a:r>
            <a:r>
              <a:rPr lang="en-US" err="1"/>
              <a:t>empezarán</a:t>
            </a:r>
            <a:r>
              <a:rPr lang="en-US"/>
              <a:t> a </a:t>
            </a:r>
            <a:r>
              <a:rPr lang="en-US" err="1"/>
              <a:t>parpadear</a:t>
            </a:r>
            <a:r>
              <a:rPr lang="en-US"/>
              <a:t>, </a:t>
            </a:r>
            <a:r>
              <a:rPr lang="en-US" err="1"/>
              <a:t>en</a:t>
            </a:r>
            <a:r>
              <a:rPr lang="en-US"/>
              <a:t> </a:t>
            </a:r>
            <a:r>
              <a:rPr lang="en-US" err="1"/>
              <a:t>blanco</a:t>
            </a:r>
            <a:r>
              <a:rPr lang="en-US"/>
              <a:t> y negro o con un patron de </a:t>
            </a:r>
            <a:r>
              <a:rPr lang="en-US" err="1"/>
              <a:t>rayas</a:t>
            </a:r>
            <a:r>
              <a:rPr lang="en-US"/>
              <a:t>. Más Adelante </a:t>
            </a:r>
            <a:r>
              <a:rPr lang="en-US" err="1"/>
              <a:t>veremos</a:t>
            </a:r>
            <a:r>
              <a:rPr lang="en-US"/>
              <a:t> </a:t>
            </a:r>
            <a:r>
              <a:rPr lang="en-US" err="1"/>
              <a:t>por</a:t>
            </a:r>
            <a:r>
              <a:rPr lang="en-US"/>
              <a:t> </a:t>
            </a:r>
            <a:r>
              <a:rPr lang="en-US" err="1"/>
              <a:t>qué</a:t>
            </a:r>
            <a:r>
              <a:rPr lang="en-US"/>
              <a:t> </a:t>
            </a:r>
            <a:r>
              <a:rPr lang="en-US" err="1"/>
              <a:t>nos</a:t>
            </a:r>
            <a:r>
              <a:rPr lang="en-US"/>
              <a:t> </a:t>
            </a:r>
            <a:r>
              <a:rPr lang="en-US" err="1"/>
              <a:t>es</a:t>
            </a:r>
            <a:r>
              <a:rPr lang="en-US"/>
              <a:t> crucial </a:t>
            </a:r>
            <a:r>
              <a:rPr lang="en-US" err="1"/>
              <a:t>esta</a:t>
            </a:r>
            <a:r>
              <a:rPr lang="en-US"/>
              <a:t> vista.</a:t>
            </a:r>
          </a:p>
        </p:txBody>
      </p:sp>
      <p:sp>
        <p:nvSpPr>
          <p:cNvPr id="4" name="Slide Number Placeholder 3"/>
          <p:cNvSpPr>
            <a:spLocks noGrp="1"/>
          </p:cNvSpPr>
          <p:nvPr>
            <p:ph type="sldNum" sz="quarter" idx="10"/>
          </p:nvPr>
        </p:nvSpPr>
        <p:spPr/>
        <p:txBody>
          <a:bodyPr/>
          <a:lstStyle/>
          <a:p>
            <a:fld id="{4CBCEA92-F142-4D57-B507-37BDAF44710C}" type="slidenum">
              <a:rPr lang="en-US" smtClean="0"/>
              <a:t>7</a:t>
            </a:fld>
            <a:endParaRPr lang="en-US"/>
          </a:p>
        </p:txBody>
      </p:sp>
    </p:spTree>
    <p:extLst>
      <p:ext uri="{BB962C8B-B14F-4D97-AF65-F5344CB8AC3E}">
        <p14:creationId xmlns:p14="http://schemas.microsoft.com/office/powerpoint/2010/main" val="406513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Otro ajuste a destacar sería el espacio de color. Esto es la cantidad de colores que el la cámara guardará en el archivo. El espacio </a:t>
            </a:r>
            <a:r>
              <a:rPr lang="es-ES" err="1"/>
              <a:t>sRGB</a:t>
            </a:r>
            <a:r>
              <a:rPr lang="es-ES"/>
              <a:t> es el que normalmente los monitores y las pantallas cubren, mientras que el </a:t>
            </a:r>
            <a:r>
              <a:rPr lang="es-ES" err="1"/>
              <a:t>adobeRGB</a:t>
            </a:r>
            <a:r>
              <a:rPr lang="es-ES"/>
              <a:t> sería usado en monitores de fotografía e impresiones, es por ello que conservaremos la mayor cantidad de información de color posible.</a:t>
            </a:r>
            <a:endParaRPr lang="en-US"/>
          </a:p>
        </p:txBody>
      </p:sp>
      <p:sp>
        <p:nvSpPr>
          <p:cNvPr id="4" name="Slide Number Placeholder 3"/>
          <p:cNvSpPr>
            <a:spLocks noGrp="1"/>
          </p:cNvSpPr>
          <p:nvPr>
            <p:ph type="sldNum" sz="quarter" idx="10"/>
          </p:nvPr>
        </p:nvSpPr>
        <p:spPr/>
        <p:txBody>
          <a:bodyPr/>
          <a:lstStyle/>
          <a:p>
            <a:fld id="{4CBCEA92-F142-4D57-B507-37BDAF44710C}" type="slidenum">
              <a:rPr lang="en-US" smtClean="0"/>
              <a:t>8</a:t>
            </a:fld>
            <a:endParaRPr lang="en-US"/>
          </a:p>
        </p:txBody>
      </p:sp>
    </p:spTree>
    <p:extLst>
      <p:ext uri="{BB962C8B-B14F-4D97-AF65-F5344CB8AC3E}">
        <p14:creationId xmlns:p14="http://schemas.microsoft.com/office/powerpoint/2010/main" val="3848049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 </a:t>
            </a:r>
            <a:r>
              <a:rPr lang="en-US" err="1"/>
              <a:t>aspecto</a:t>
            </a:r>
            <a:r>
              <a:rPr lang="en-US"/>
              <a:t> clave que </a:t>
            </a:r>
            <a:r>
              <a:rPr lang="en-US" err="1"/>
              <a:t>nos</a:t>
            </a:r>
            <a:r>
              <a:rPr lang="en-US"/>
              <a:t> </a:t>
            </a:r>
            <a:r>
              <a:rPr lang="en-US" err="1"/>
              <a:t>permitirá</a:t>
            </a:r>
            <a:r>
              <a:rPr lang="en-US"/>
              <a:t> </a:t>
            </a:r>
            <a:r>
              <a:rPr lang="en-US" err="1"/>
              <a:t>aprovechar</a:t>
            </a:r>
            <a:r>
              <a:rPr lang="en-US"/>
              <a:t> al </a:t>
            </a:r>
            <a:r>
              <a:rPr lang="en-US" err="1"/>
              <a:t>máximo</a:t>
            </a:r>
            <a:r>
              <a:rPr lang="en-US"/>
              <a:t> </a:t>
            </a:r>
            <a:r>
              <a:rPr lang="en-US" err="1"/>
              <a:t>los</a:t>
            </a:r>
            <a:r>
              <a:rPr lang="en-US"/>
              <a:t> </a:t>
            </a:r>
            <a:r>
              <a:rPr lang="en-US" err="1"/>
              <a:t>archivos</a:t>
            </a:r>
            <a:r>
              <a:rPr lang="en-US"/>
              <a:t> RAW </a:t>
            </a:r>
            <a:r>
              <a:rPr lang="en-US" err="1"/>
              <a:t>es</a:t>
            </a:r>
            <a:r>
              <a:rPr lang="en-US"/>
              <a:t> </a:t>
            </a:r>
            <a:r>
              <a:rPr lang="en-US" err="1"/>
              <a:t>cómo</a:t>
            </a:r>
            <a:r>
              <a:rPr lang="en-US"/>
              <a:t> </a:t>
            </a:r>
            <a:r>
              <a:rPr lang="en-US" err="1"/>
              <a:t>exponemos</a:t>
            </a:r>
            <a:r>
              <a:rPr lang="en-US"/>
              <a:t> la </a:t>
            </a:r>
            <a:r>
              <a:rPr lang="en-US" err="1"/>
              <a:t>fotografía</a:t>
            </a:r>
            <a:r>
              <a:rPr lang="en-US"/>
              <a:t>. </a:t>
            </a:r>
            <a:r>
              <a:rPr lang="en-US" err="1"/>
              <a:t>Utilizaremos</a:t>
            </a:r>
            <a:r>
              <a:rPr lang="en-US"/>
              <a:t> la </a:t>
            </a:r>
            <a:r>
              <a:rPr lang="en-US" err="1"/>
              <a:t>técnica</a:t>
            </a:r>
            <a:r>
              <a:rPr lang="en-US"/>
              <a:t> </a:t>
            </a:r>
            <a:r>
              <a:rPr lang="en-US" err="1"/>
              <a:t>denominada</a:t>
            </a:r>
            <a:r>
              <a:rPr lang="en-US"/>
              <a:t> </a:t>
            </a:r>
            <a:r>
              <a:rPr lang="en-US" err="1"/>
              <a:t>como</a:t>
            </a:r>
            <a:r>
              <a:rPr lang="en-US"/>
              <a:t> “</a:t>
            </a:r>
            <a:r>
              <a:rPr lang="en-US" err="1"/>
              <a:t>derecheo</a:t>
            </a:r>
            <a:r>
              <a:rPr lang="en-US"/>
              <a:t> del </a:t>
            </a:r>
            <a:r>
              <a:rPr lang="en-US" err="1"/>
              <a:t>histograma</a:t>
            </a:r>
            <a:r>
              <a:rPr lang="en-US"/>
              <a:t>”. Para </a:t>
            </a:r>
            <a:r>
              <a:rPr lang="en-US" err="1"/>
              <a:t>ello</a:t>
            </a:r>
            <a:r>
              <a:rPr lang="en-US"/>
              <a:t> </a:t>
            </a:r>
            <a:r>
              <a:rPr lang="en-US" err="1"/>
              <a:t>tendremos</a:t>
            </a:r>
            <a:r>
              <a:rPr lang="en-US"/>
              <a:t> que saber </a:t>
            </a:r>
            <a:r>
              <a:rPr lang="en-US" err="1"/>
              <a:t>cómo</a:t>
            </a:r>
            <a:r>
              <a:rPr lang="en-US"/>
              <a:t> </a:t>
            </a:r>
            <a:r>
              <a:rPr lang="en-US" err="1"/>
              <a:t>reacciona</a:t>
            </a:r>
            <a:r>
              <a:rPr lang="en-US"/>
              <a:t> </a:t>
            </a:r>
            <a:r>
              <a:rPr lang="en-US" err="1"/>
              <a:t>nuestro</a:t>
            </a:r>
            <a:r>
              <a:rPr lang="en-US"/>
              <a:t> sensor a la luz. </a:t>
            </a:r>
            <a:r>
              <a:rPr lang="en-US" err="1"/>
              <a:t>Esto</a:t>
            </a:r>
            <a:r>
              <a:rPr lang="en-US"/>
              <a:t> </a:t>
            </a:r>
            <a:r>
              <a:rPr lang="en-US" err="1"/>
              <a:t>es</a:t>
            </a:r>
            <a:r>
              <a:rPr lang="en-US"/>
              <a:t> </a:t>
            </a:r>
            <a:r>
              <a:rPr lang="en-US" err="1"/>
              <a:t>muy</a:t>
            </a:r>
            <a:r>
              <a:rPr lang="en-US"/>
              <a:t> </a:t>
            </a:r>
            <a:r>
              <a:rPr lang="en-US" err="1"/>
              <a:t>sencillo</a:t>
            </a:r>
            <a:r>
              <a:rPr lang="en-US"/>
              <a:t> de </a:t>
            </a:r>
            <a:r>
              <a:rPr lang="en-US" err="1"/>
              <a:t>hacer</a:t>
            </a:r>
            <a:r>
              <a:rPr lang="en-US"/>
              <a:t>, </a:t>
            </a:r>
            <a:r>
              <a:rPr lang="en-US" err="1"/>
              <a:t>ya</a:t>
            </a:r>
            <a:r>
              <a:rPr lang="en-US"/>
              <a:t> que, </a:t>
            </a:r>
            <a:r>
              <a:rPr lang="en-US" err="1"/>
              <a:t>usando</a:t>
            </a:r>
            <a:r>
              <a:rPr lang="en-US"/>
              <a:t> la </a:t>
            </a:r>
            <a:r>
              <a:rPr lang="en-US" err="1"/>
              <a:t>medición</a:t>
            </a:r>
            <a:r>
              <a:rPr lang="en-US"/>
              <a:t> punctual, </a:t>
            </a:r>
            <a:r>
              <a:rPr lang="en-US" err="1"/>
              <a:t>debemos</a:t>
            </a:r>
            <a:r>
              <a:rPr lang="en-US"/>
              <a:t> </a:t>
            </a:r>
            <a:r>
              <a:rPr lang="en-US" err="1"/>
              <a:t>hacer</a:t>
            </a:r>
            <a:r>
              <a:rPr lang="en-US"/>
              <a:t> </a:t>
            </a:r>
            <a:r>
              <a:rPr lang="en-US" err="1"/>
              <a:t>fotografías</a:t>
            </a:r>
            <a:r>
              <a:rPr lang="en-US"/>
              <a:t> a un </a:t>
            </a:r>
            <a:r>
              <a:rPr lang="en-US" err="1"/>
              <a:t>objeto</a:t>
            </a:r>
            <a:r>
              <a:rPr lang="en-US"/>
              <a:t> </a:t>
            </a:r>
            <a:r>
              <a:rPr lang="en-US" err="1"/>
              <a:t>blanco</a:t>
            </a:r>
            <a:r>
              <a:rPr lang="en-US"/>
              <a:t>, </a:t>
            </a:r>
            <a:r>
              <a:rPr lang="en-US" err="1"/>
              <a:t>por</a:t>
            </a:r>
            <a:r>
              <a:rPr lang="en-US"/>
              <a:t> </a:t>
            </a:r>
            <a:r>
              <a:rPr lang="en-US" err="1"/>
              <a:t>ejemplo</a:t>
            </a:r>
            <a:r>
              <a:rPr lang="en-US"/>
              <a:t> </a:t>
            </a:r>
            <a:r>
              <a:rPr lang="en-US" err="1"/>
              <a:t>una</a:t>
            </a:r>
            <a:r>
              <a:rPr lang="en-US"/>
              <a:t> </a:t>
            </a:r>
            <a:r>
              <a:rPr lang="en-US" err="1"/>
              <a:t>hoja</a:t>
            </a:r>
            <a:r>
              <a:rPr lang="en-US"/>
              <a:t> de </a:t>
            </a:r>
            <a:r>
              <a:rPr lang="en-US" err="1"/>
              <a:t>papel</a:t>
            </a:r>
            <a:r>
              <a:rPr lang="en-US"/>
              <a:t>, hasta que la </a:t>
            </a:r>
            <a:r>
              <a:rPr lang="en-US" err="1"/>
              <a:t>fotogra</a:t>
            </a:r>
            <a:r>
              <a:rPr lang="es-ES"/>
              <a:t>fía empiece a quemarse. Con esto sabremos hasta dónde podemos sobreexponer nuestras fotografías. Esto se debe hacer porque el 0 en el histograma no es blanco, es gris 18%. </a:t>
            </a:r>
            <a:endParaRPr lang="en-US"/>
          </a:p>
          <a:p>
            <a:endParaRPr lang="en-US"/>
          </a:p>
          <a:p>
            <a:r>
              <a:rPr lang="en-US" err="1"/>
              <a:t>Esta</a:t>
            </a:r>
            <a:r>
              <a:rPr lang="en-US"/>
              <a:t> </a:t>
            </a:r>
            <a:r>
              <a:rPr lang="en-US" err="1"/>
              <a:t>es</a:t>
            </a:r>
            <a:r>
              <a:rPr lang="en-US"/>
              <a:t> la </a:t>
            </a:r>
            <a:r>
              <a:rPr lang="en-US" err="1"/>
              <a:t>mejor</a:t>
            </a:r>
            <a:r>
              <a:rPr lang="en-US"/>
              <a:t> </a:t>
            </a:r>
            <a:r>
              <a:rPr lang="en-US" err="1"/>
              <a:t>técnica</a:t>
            </a:r>
            <a:r>
              <a:rPr lang="en-US"/>
              <a:t> para </a:t>
            </a:r>
            <a:r>
              <a:rPr lang="en-US" err="1"/>
              <a:t>aprovechar</a:t>
            </a:r>
            <a:r>
              <a:rPr lang="en-US"/>
              <a:t> </a:t>
            </a:r>
            <a:r>
              <a:rPr lang="en-US" err="1"/>
              <a:t>toda</a:t>
            </a:r>
            <a:r>
              <a:rPr lang="en-US"/>
              <a:t> la </a:t>
            </a:r>
            <a:r>
              <a:rPr lang="en-US" err="1"/>
              <a:t>información</a:t>
            </a:r>
            <a:r>
              <a:rPr lang="en-US"/>
              <a:t> que </a:t>
            </a:r>
            <a:r>
              <a:rPr lang="en-US" err="1"/>
              <a:t>puede</a:t>
            </a:r>
            <a:r>
              <a:rPr lang="en-US"/>
              <a:t> </a:t>
            </a:r>
            <a:r>
              <a:rPr lang="en-US" err="1"/>
              <a:t>recoger</a:t>
            </a:r>
            <a:r>
              <a:rPr lang="en-US"/>
              <a:t> el sensor. </a:t>
            </a:r>
            <a:r>
              <a:rPr lang="en-US" err="1"/>
              <a:t>En</a:t>
            </a:r>
            <a:r>
              <a:rPr lang="en-US"/>
              <a:t> un sensor de 12 bits, lo que </a:t>
            </a:r>
            <a:r>
              <a:rPr lang="en-US" err="1"/>
              <a:t>sería</a:t>
            </a:r>
            <a:r>
              <a:rPr lang="en-US"/>
              <a:t> lo </a:t>
            </a:r>
            <a:r>
              <a:rPr lang="en-US" err="1"/>
              <a:t>estándar</a:t>
            </a:r>
            <a:r>
              <a:rPr lang="en-US"/>
              <a:t>, </a:t>
            </a:r>
            <a:r>
              <a:rPr lang="en-US" err="1"/>
              <a:t>tendríamos</a:t>
            </a:r>
            <a:r>
              <a:rPr lang="en-US"/>
              <a:t> 2 </a:t>
            </a:r>
            <a:r>
              <a:rPr lang="en-US" err="1"/>
              <a:t>elevado</a:t>
            </a:r>
            <a:r>
              <a:rPr lang="en-US"/>
              <a:t> a la 12, 4096 tonos de luz </a:t>
            </a:r>
            <a:r>
              <a:rPr lang="en-US" err="1"/>
              <a:t>distintos</a:t>
            </a:r>
            <a:r>
              <a:rPr lang="en-US"/>
              <a:t>. Al </a:t>
            </a:r>
            <a:r>
              <a:rPr lang="en-US" err="1"/>
              <a:t>tomar</a:t>
            </a:r>
            <a:r>
              <a:rPr lang="en-US"/>
              <a:t> </a:t>
            </a:r>
            <a:r>
              <a:rPr lang="en-US" err="1"/>
              <a:t>una</a:t>
            </a:r>
            <a:r>
              <a:rPr lang="en-US"/>
              <a:t> </a:t>
            </a:r>
            <a:r>
              <a:rPr lang="en-US" err="1"/>
              <a:t>fotografía</a:t>
            </a:r>
            <a:r>
              <a:rPr lang="en-US"/>
              <a:t>, </a:t>
            </a:r>
            <a:r>
              <a:rPr lang="en-US" err="1"/>
              <a:t>nuestro</a:t>
            </a:r>
            <a:r>
              <a:rPr lang="en-US"/>
              <a:t> sensor primero </a:t>
            </a:r>
            <a:r>
              <a:rPr lang="en-US" err="1"/>
              <a:t>evalua</a:t>
            </a:r>
            <a:r>
              <a:rPr lang="en-US"/>
              <a:t> el </a:t>
            </a:r>
            <a:r>
              <a:rPr lang="en-US" err="1"/>
              <a:t>blanco</a:t>
            </a:r>
            <a:r>
              <a:rPr lang="en-US"/>
              <a:t> y negro puro </a:t>
            </a:r>
            <a:r>
              <a:rPr lang="en-US" err="1"/>
              <a:t>en</a:t>
            </a:r>
            <a:r>
              <a:rPr lang="en-US"/>
              <a:t> el primer bit, el </a:t>
            </a:r>
            <a:r>
              <a:rPr lang="en-US" err="1"/>
              <a:t>menos</a:t>
            </a:r>
            <a:r>
              <a:rPr lang="en-US"/>
              <a:t> </a:t>
            </a:r>
            <a:r>
              <a:rPr lang="en-US" err="1"/>
              <a:t>significativo</a:t>
            </a:r>
            <a:r>
              <a:rPr lang="en-US"/>
              <a:t> para </a:t>
            </a:r>
            <a:r>
              <a:rPr lang="en-US" err="1"/>
              <a:t>después</a:t>
            </a:r>
            <a:r>
              <a:rPr lang="en-US"/>
              <a:t> </a:t>
            </a:r>
            <a:r>
              <a:rPr lang="en-US" err="1"/>
              <a:t>los</a:t>
            </a:r>
            <a:r>
              <a:rPr lang="en-US"/>
              <a:t> tonos de </a:t>
            </a:r>
            <a:r>
              <a:rPr lang="en-US" err="1"/>
              <a:t>gris</a:t>
            </a:r>
            <a:r>
              <a:rPr lang="en-US"/>
              <a:t>. </a:t>
            </a:r>
            <a:r>
              <a:rPr lang="en-US" err="1"/>
              <a:t>Esta</a:t>
            </a:r>
            <a:r>
              <a:rPr lang="en-US"/>
              <a:t> </a:t>
            </a:r>
            <a:r>
              <a:rPr lang="en-US" err="1"/>
              <a:t>escala</a:t>
            </a:r>
            <a:r>
              <a:rPr lang="en-US"/>
              <a:t> no </a:t>
            </a:r>
            <a:r>
              <a:rPr lang="en-US" err="1"/>
              <a:t>es</a:t>
            </a:r>
            <a:r>
              <a:rPr lang="en-US"/>
              <a:t> lineal, </a:t>
            </a:r>
            <a:r>
              <a:rPr lang="en-US" err="1"/>
              <a:t>ya</a:t>
            </a:r>
            <a:r>
              <a:rPr lang="en-US"/>
              <a:t> que </a:t>
            </a:r>
            <a:r>
              <a:rPr lang="en-US" err="1"/>
              <a:t>en</a:t>
            </a:r>
            <a:r>
              <a:rPr lang="en-US"/>
              <a:t> el primer </a:t>
            </a:r>
            <a:r>
              <a:rPr lang="en-US" err="1"/>
              <a:t>caso</a:t>
            </a:r>
            <a:r>
              <a:rPr lang="en-US"/>
              <a:t> solo temenos dos tonos, </a:t>
            </a:r>
            <a:r>
              <a:rPr lang="en-US" err="1"/>
              <a:t>en</a:t>
            </a:r>
            <a:r>
              <a:rPr lang="en-US"/>
              <a:t> el Segundo 4, </a:t>
            </a:r>
            <a:r>
              <a:rPr lang="en-US" err="1"/>
              <a:t>en</a:t>
            </a:r>
            <a:r>
              <a:rPr lang="en-US"/>
              <a:t> </a:t>
            </a:r>
            <a:r>
              <a:rPr lang="en-US" err="1"/>
              <a:t>tercero</a:t>
            </a:r>
            <a:r>
              <a:rPr lang="en-US"/>
              <a:t> 8… </a:t>
            </a:r>
            <a:r>
              <a:rPr lang="en-US" err="1"/>
              <a:t>en</a:t>
            </a:r>
            <a:r>
              <a:rPr lang="en-US"/>
              <a:t> el </a:t>
            </a:r>
            <a:r>
              <a:rPr lang="en-US" err="1"/>
              <a:t>penúltimo</a:t>
            </a:r>
            <a:r>
              <a:rPr lang="en-US"/>
              <a:t> 2048, y </a:t>
            </a:r>
            <a:r>
              <a:rPr lang="en-US" err="1"/>
              <a:t>en</a:t>
            </a:r>
            <a:r>
              <a:rPr lang="en-US"/>
              <a:t> el ultimo 4096 </a:t>
            </a:r>
            <a:r>
              <a:rPr lang="en-US" err="1"/>
              <a:t>posibles</a:t>
            </a:r>
            <a:r>
              <a:rPr lang="en-US"/>
              <a:t> tonos de luz. </a:t>
            </a:r>
            <a:r>
              <a:rPr lang="en-US" err="1"/>
              <a:t>Es</a:t>
            </a:r>
            <a:r>
              <a:rPr lang="en-US"/>
              <a:t> </a:t>
            </a:r>
            <a:r>
              <a:rPr lang="en-US" err="1"/>
              <a:t>por</a:t>
            </a:r>
            <a:r>
              <a:rPr lang="en-US"/>
              <a:t> </a:t>
            </a:r>
            <a:r>
              <a:rPr lang="en-US" err="1"/>
              <a:t>ello</a:t>
            </a:r>
            <a:r>
              <a:rPr lang="en-US"/>
              <a:t> que la mayor </a:t>
            </a:r>
            <a:r>
              <a:rPr lang="en-US" err="1"/>
              <a:t>cantidad</a:t>
            </a:r>
            <a:r>
              <a:rPr lang="en-US"/>
              <a:t> de </a:t>
            </a:r>
            <a:r>
              <a:rPr lang="en-US" err="1"/>
              <a:t>información</a:t>
            </a:r>
            <a:r>
              <a:rPr lang="en-US"/>
              <a:t> se </a:t>
            </a:r>
            <a:r>
              <a:rPr lang="en-US" err="1"/>
              <a:t>encuentra</a:t>
            </a:r>
            <a:r>
              <a:rPr lang="en-US"/>
              <a:t> </a:t>
            </a:r>
            <a:r>
              <a:rPr lang="en-US" err="1"/>
              <a:t>en</a:t>
            </a:r>
            <a:r>
              <a:rPr lang="en-US"/>
              <a:t> </a:t>
            </a:r>
            <a:r>
              <a:rPr lang="en-US" err="1"/>
              <a:t>los</a:t>
            </a:r>
            <a:r>
              <a:rPr lang="en-US"/>
              <a:t> tonos </a:t>
            </a:r>
            <a:r>
              <a:rPr lang="en-US" err="1"/>
              <a:t>claros</a:t>
            </a:r>
            <a:r>
              <a:rPr lang="en-US"/>
              <a:t> </a:t>
            </a:r>
            <a:r>
              <a:rPr lang="en-US" err="1"/>
              <a:t>en</a:t>
            </a:r>
            <a:r>
              <a:rPr lang="en-US"/>
              <a:t> la </a:t>
            </a:r>
            <a:r>
              <a:rPr lang="en-US" err="1"/>
              <a:t>escena</a:t>
            </a:r>
            <a:r>
              <a:rPr lang="en-US"/>
              <a:t>, y </a:t>
            </a:r>
            <a:r>
              <a:rPr lang="en-US" err="1"/>
              <a:t>por</a:t>
            </a:r>
            <a:r>
              <a:rPr lang="en-US"/>
              <a:t> lo que </a:t>
            </a:r>
            <a:r>
              <a:rPr lang="en-US" err="1"/>
              <a:t>es</a:t>
            </a:r>
            <a:r>
              <a:rPr lang="en-US"/>
              <a:t> </a:t>
            </a:r>
            <a:r>
              <a:rPr lang="en-US" err="1"/>
              <a:t>en</a:t>
            </a:r>
            <a:r>
              <a:rPr lang="en-US"/>
              <a:t> las zonas </a:t>
            </a:r>
            <a:r>
              <a:rPr lang="en-US" err="1"/>
              <a:t>oscuras</a:t>
            </a:r>
            <a:r>
              <a:rPr lang="en-US"/>
              <a:t> de la </a:t>
            </a:r>
            <a:r>
              <a:rPr lang="en-US" err="1"/>
              <a:t>foto</a:t>
            </a:r>
            <a:r>
              <a:rPr lang="en-US"/>
              <a:t> </a:t>
            </a:r>
            <a:r>
              <a:rPr lang="en-US" err="1"/>
              <a:t>donde</a:t>
            </a:r>
            <a:r>
              <a:rPr lang="en-US"/>
              <a:t> </a:t>
            </a:r>
            <a:r>
              <a:rPr lang="en-US" err="1"/>
              <a:t>más</a:t>
            </a:r>
            <a:r>
              <a:rPr lang="en-US"/>
              <a:t> </a:t>
            </a:r>
            <a:r>
              <a:rPr lang="en-US" err="1"/>
              <a:t>ruido</a:t>
            </a:r>
            <a:r>
              <a:rPr lang="en-US"/>
              <a:t> </a:t>
            </a:r>
            <a:r>
              <a:rPr lang="en-US" err="1"/>
              <a:t>aparece</a:t>
            </a:r>
            <a:r>
              <a:rPr lang="en-US"/>
              <a:t> </a:t>
            </a:r>
            <a:r>
              <a:rPr lang="en-US" err="1"/>
              <a:t>siempre</a:t>
            </a:r>
            <a:r>
              <a:rPr lang="en-US"/>
              <a:t>.</a:t>
            </a:r>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146096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Una vez hayamos realizado todas las fotografías llega el momento de organizar nuestros archivos y volcarlos en el ordenador. Tenemos dos opciones principales, o un sistema de carpetas, o un programa que nos gestione los archivos, como por ejemplo puede hacer el propio </a:t>
            </a:r>
            <a:r>
              <a:rPr lang="es-ES" err="1"/>
              <a:t>Lightroom</a:t>
            </a:r>
            <a:r>
              <a:rPr lang="es-ES"/>
              <a:t> con sus catálogos. Yo personalmente guardo en carpetas por años y por meses, además de carpetas para los eventos especiales. Lo más importante es tener dos o incluso tres copias de, como mínimo, nuestros archivos de salida, y si es posible, al menos los archivos originales de los mismos. También aprovechar los servicios en la nube que tenemos a nuestro alcance para no quedarnos sin espacio en disco.</a:t>
            </a:r>
          </a:p>
        </p:txBody>
      </p:sp>
      <p:sp>
        <p:nvSpPr>
          <p:cNvPr id="4" name="Slide Number Placeholder 3"/>
          <p:cNvSpPr>
            <a:spLocks noGrp="1"/>
          </p:cNvSpPr>
          <p:nvPr>
            <p:ph type="sldNum" sz="quarter" idx="10"/>
          </p:nvPr>
        </p:nvSpPr>
        <p:spPr/>
        <p:txBody>
          <a:bodyPr/>
          <a:lstStyle/>
          <a:p>
            <a:fld id="{4CBCEA92-F142-4D57-B507-37BDAF44710C}" type="slidenum">
              <a:rPr lang="en-US" smtClean="0"/>
              <a:t>10</a:t>
            </a:fld>
            <a:endParaRPr lang="en-US"/>
          </a:p>
        </p:txBody>
      </p:sp>
    </p:spTree>
    <p:extLst>
      <p:ext uri="{BB962C8B-B14F-4D97-AF65-F5344CB8AC3E}">
        <p14:creationId xmlns:p14="http://schemas.microsoft.com/office/powerpoint/2010/main" val="11301451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‹Nº›</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‹Nº›</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‹Nº›</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a:t>Add Your Section Title Here</a:t>
            </a:r>
          </a:p>
          <a:p>
            <a:pPr lvl="1"/>
            <a:r>
              <a:rPr lang="en-US"/>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‹Nº›</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‹Nº›</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‹Nº›</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‹Nº›</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chemeClr val="tx1"/>
                </a:solidFill>
                <a:effectLst/>
                <a:uLnTx/>
                <a:uFillTx/>
              </a:rPr>
              <a:t>Neal Creative  | click &amp; </a:t>
            </a:r>
            <a:r>
              <a:rPr kumimoji="0" lang="en-US" sz="1050" b="1" i="0" u="none" strike="noStrike" kern="0" cap="none" spc="0" normalizeH="0" baseline="0" noProof="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tx1"/>
                </a:solidFill>
              </a:rPr>
              <a:t>Neal Creative </a:t>
            </a:r>
            <a:r>
              <a:rPr lang="en-US" sz="900" kern="1200">
                <a:solidFill>
                  <a:schemeClr val="tx1"/>
                </a:solidFill>
                <a:latin typeface="+mn-lt"/>
                <a:ea typeface="+mn-ea"/>
                <a:cs typeface="+mn-cs"/>
              </a:rPr>
              <a:t>©</a:t>
            </a:r>
            <a:r>
              <a:rPr lang="en-US" sz="1000" baseline="0">
                <a:solidFill>
                  <a:schemeClr val="tx1"/>
                </a:solidFill>
              </a:rPr>
              <a:t> </a:t>
            </a:r>
            <a:endParaRPr lang="en-US" sz="1000" b="1">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a:solidFill>
                    <a:schemeClr val="tx1">
                      <a:lumMod val="65000"/>
                      <a:lumOff val="35000"/>
                    </a:schemeClr>
                  </a:solidFill>
                </a:rPr>
                <a:t>TIP </a:t>
              </a:r>
              <a:r>
                <a:rPr lang="en-US" sz="90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a:solidFill>
                  <a:schemeClr val="tx1"/>
                </a:solidFill>
              </a:rPr>
              <a:t>Neal Creative</a:t>
            </a:r>
            <a:r>
              <a:rPr lang="en-US" sz="1100" baseline="0">
                <a:solidFill>
                  <a:schemeClr val="tx1"/>
                </a:solidFill>
              </a:rPr>
              <a:t>  | click &amp; </a:t>
            </a:r>
            <a:r>
              <a:rPr lang="en-US" sz="1100" b="1" baseline="0">
                <a:solidFill>
                  <a:schemeClr val="tx1"/>
                </a:solidFill>
              </a:rPr>
              <a:t>Learn more</a:t>
            </a:r>
            <a:endParaRPr lang="en-US" sz="1100" b="1">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2">
                    <a:lumMod val="50000"/>
                  </a:schemeClr>
                </a:solidFill>
              </a:rPr>
              <a:t>Neal Creative </a:t>
            </a:r>
            <a:r>
              <a:rPr lang="en-US" sz="900" kern="1200">
                <a:solidFill>
                  <a:schemeClr val="bg2">
                    <a:lumMod val="50000"/>
                  </a:schemeClr>
                </a:solidFill>
                <a:latin typeface="+mn-lt"/>
                <a:ea typeface="+mn-ea"/>
                <a:cs typeface="+mn-cs"/>
              </a:rPr>
              <a:t>©</a:t>
            </a:r>
            <a:r>
              <a:rPr lang="en-US" sz="1000" baseline="0">
                <a:solidFill>
                  <a:schemeClr val="bg2">
                    <a:lumMod val="50000"/>
                  </a:schemeClr>
                </a:solidFill>
              </a:rPr>
              <a:t> </a:t>
            </a:r>
            <a:endParaRPr lang="en-US" sz="1000" b="1">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Neal Creative  | click &amp; </a:t>
            </a:r>
            <a:r>
              <a:rPr kumimoji="0" lang="en-US" sz="1100" b="1" i="0" u="none" strike="noStrike" kern="0" cap="none" spc="0" normalizeH="0" baseline="0" noProof="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solidFill>
                  <a:schemeClr val="bg1">
                    <a:lumMod val="75000"/>
                  </a:schemeClr>
                </a:solidFill>
              </a:rPr>
              <a:t>Neal Creative </a:t>
            </a:r>
            <a:r>
              <a:rPr lang="en-US" sz="900" kern="1200">
                <a:solidFill>
                  <a:schemeClr val="bg1">
                    <a:lumMod val="75000"/>
                  </a:schemeClr>
                </a:solidFill>
                <a:latin typeface="+mn-lt"/>
                <a:ea typeface="+mn-ea"/>
                <a:cs typeface="+mn-cs"/>
              </a:rPr>
              <a:t>©</a:t>
            </a:r>
            <a:r>
              <a:rPr lang="en-US" sz="1000" baseline="0">
                <a:solidFill>
                  <a:schemeClr val="bg1">
                    <a:lumMod val="75000"/>
                  </a:schemeClr>
                </a:solidFill>
              </a:rPr>
              <a:t> </a:t>
            </a:r>
            <a:endParaRPr lang="en-US" sz="1000" b="1">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a:t>“QUOTATION.”</a:t>
            </a:r>
          </a:p>
          <a:p>
            <a:pPr lvl="1"/>
            <a:r>
              <a:rPr lang="en-US"/>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a:solidFill>
                  <a:schemeClr val="accent4"/>
                </a:solidFill>
                <a:latin typeface="Arial Black" panose="020B0A04020102020204" pitchFamily="34" charset="0"/>
              </a:rPr>
              <a:t>“</a:t>
            </a:r>
            <a:endParaRPr lang="en-US" sz="280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a:t>“QUOTATION.”</a:t>
            </a:r>
          </a:p>
          <a:p>
            <a:pPr lvl="1"/>
            <a:r>
              <a:rPr lang="en-US"/>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a:t>A short introduction</a:t>
            </a:r>
            <a:br>
              <a:rPr lang="en-US"/>
            </a:br>
            <a:r>
              <a:rPr lang="en-US"/>
              <a:t>to the data, revealing</a:t>
            </a:r>
            <a:br>
              <a:rPr lang="en-US"/>
            </a:br>
            <a:r>
              <a:rPr lang="en-US"/>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‹Nº›</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‹Nº›</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jpeg"/></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7.jpe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46.jpeg"/><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6.jpeg"/><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02C8C2-CCFF-47B7-A654-6A28EA050CDB}"/>
              </a:ext>
            </a:extLst>
          </p:cNvPr>
          <p:cNvSpPr>
            <a:spLocks noGrp="1"/>
          </p:cNvSpPr>
          <p:nvPr>
            <p:ph type="sldNum" sz="quarter" idx="12"/>
          </p:nvPr>
        </p:nvSpPr>
        <p:spPr/>
        <p:txBody>
          <a:bodyPr/>
          <a:lstStyle/>
          <a:p>
            <a:fld id="{5AE1514C-5E56-4738-A1FF-4B1CFD2A3E36}" type="slidenum">
              <a:rPr lang="en-US" smtClean="0"/>
              <a:t>1</a:t>
            </a:fld>
            <a:endParaRPr lang="en-US"/>
          </a:p>
        </p:txBody>
      </p:sp>
      <p:pic>
        <p:nvPicPr>
          <p:cNvPr id="9" name="Picture 9" descr="G.jpg"/>
          <p:cNvPicPr>
            <a:picLocks noChangeAspect="1"/>
          </p:cNvPicPr>
          <p:nvPr/>
        </p:nvPicPr>
        <p:blipFill rotWithShape="1">
          <a:blip r:embed="rId2"/>
          <a:srcRect r="31101"/>
          <a:stretch/>
        </p:blipFill>
        <p:spPr>
          <a:xfrm>
            <a:off x="6779" y="0"/>
            <a:ext cx="6676848" cy="6885887"/>
          </a:xfrm>
          <a:prstGeom prst="rect">
            <a:avLst/>
          </a:prstGeom>
        </p:spPr>
      </p:pic>
      <p:pic>
        <p:nvPicPr>
          <p:cNvPr id="13" name="Picture 13"/>
          <p:cNvPicPr>
            <a:picLocks noChangeAspect="1"/>
          </p:cNvPicPr>
          <p:nvPr/>
        </p:nvPicPr>
        <p:blipFill>
          <a:blip r:embed="rId3"/>
          <a:stretch>
            <a:fillRect/>
          </a:stretch>
        </p:blipFill>
        <p:spPr>
          <a:xfrm>
            <a:off x="10163175" y="76200"/>
            <a:ext cx="1927918" cy="1932595"/>
          </a:xfrm>
          <a:prstGeom prst="rect">
            <a:avLst/>
          </a:prstGeom>
        </p:spPr>
      </p:pic>
      <p:sp>
        <p:nvSpPr>
          <p:cNvPr id="15" name="TextBox 14"/>
          <p:cNvSpPr txBox="1"/>
          <p:nvPr/>
        </p:nvSpPr>
        <p:spPr>
          <a:xfrm>
            <a:off x="6448425" y="257175"/>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err="1">
                <a:solidFill>
                  <a:srgbClr val="FFC000"/>
                </a:solidFill>
              </a:rPr>
              <a:t>Página</a:t>
            </a:r>
            <a:r>
              <a:rPr lang="en-US" sz="2800" dirty="0">
                <a:solidFill>
                  <a:srgbClr val="FFC000"/>
                </a:solidFill>
              </a:rPr>
              <a:t> web de </a:t>
            </a:r>
            <a:r>
              <a:rPr lang="en-US" sz="2800" dirty="0" err="1">
                <a:solidFill>
                  <a:srgbClr val="FFC000"/>
                </a:solidFill>
              </a:rPr>
              <a:t>Grafias</a:t>
            </a:r>
            <a:endParaRPr lang="en-US" sz="2800" dirty="0">
              <a:solidFill>
                <a:srgbClr val="FFC000"/>
              </a:solidFill>
              <a:cs typeface="Segoe UI"/>
            </a:endParaRPr>
          </a:p>
        </p:txBody>
      </p:sp>
      <p:sp>
        <p:nvSpPr>
          <p:cNvPr id="18" name="TextBox 17"/>
          <p:cNvSpPr txBox="1"/>
          <p:nvPr/>
        </p:nvSpPr>
        <p:spPr>
          <a:xfrm>
            <a:off x="8296275" y="200025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C000"/>
                </a:solidFill>
              </a:rPr>
              <a:t>Instagram de </a:t>
            </a:r>
            <a:r>
              <a:rPr lang="en-US" sz="2800" err="1">
                <a:solidFill>
                  <a:srgbClr val="FFC000"/>
                </a:solidFill>
              </a:rPr>
              <a:t>Grafias</a:t>
            </a:r>
            <a:endParaRPr lang="en-US" sz="2800" err="1">
              <a:solidFill>
                <a:srgbClr val="FFC000"/>
              </a:solidFill>
              <a:cs typeface="Segoe UI"/>
            </a:endParaRPr>
          </a:p>
        </p:txBody>
      </p:sp>
      <p:pic>
        <p:nvPicPr>
          <p:cNvPr id="19" name="Picture 19"/>
          <p:cNvPicPr>
            <a:picLocks noChangeAspect="1"/>
          </p:cNvPicPr>
          <p:nvPr/>
        </p:nvPicPr>
        <p:blipFill>
          <a:blip r:embed="rId4"/>
          <a:stretch>
            <a:fillRect/>
          </a:stretch>
        </p:blipFill>
        <p:spPr>
          <a:xfrm>
            <a:off x="10163175" y="3429000"/>
            <a:ext cx="1928339" cy="1928339"/>
          </a:xfrm>
          <a:prstGeom prst="rect">
            <a:avLst/>
          </a:prstGeom>
        </p:spPr>
      </p:pic>
      <p:pic>
        <p:nvPicPr>
          <p:cNvPr id="16" name="Picture 16"/>
          <p:cNvPicPr>
            <a:picLocks noChangeAspect="1"/>
          </p:cNvPicPr>
          <p:nvPr/>
        </p:nvPicPr>
        <p:blipFill>
          <a:blip r:embed="rId5"/>
          <a:stretch>
            <a:fillRect/>
          </a:stretch>
        </p:blipFill>
        <p:spPr>
          <a:xfrm>
            <a:off x="6762750" y="2000250"/>
            <a:ext cx="1933385" cy="1928339"/>
          </a:xfrm>
          <a:prstGeom prst="rect">
            <a:avLst/>
          </a:prstGeom>
        </p:spPr>
      </p:pic>
      <p:sp>
        <p:nvSpPr>
          <p:cNvPr id="21" name="TextBox 20"/>
          <p:cNvSpPr txBox="1"/>
          <p:nvPr/>
        </p:nvSpPr>
        <p:spPr>
          <a:xfrm>
            <a:off x="6343650" y="3924300"/>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Facebook de </a:t>
            </a:r>
            <a:r>
              <a:rPr lang="en-US" sz="2800" dirty="0" err="1">
                <a:solidFill>
                  <a:srgbClr val="FFC000"/>
                </a:solidFill>
              </a:rPr>
              <a:t>Grafias</a:t>
            </a:r>
            <a:endParaRPr lang="en-US" sz="2800" dirty="0">
              <a:solidFill>
                <a:srgbClr val="FFC000"/>
              </a:solidFill>
              <a:cs typeface="Segoe UI"/>
            </a:endParaRPr>
          </a:p>
        </p:txBody>
      </p:sp>
      <p:sp>
        <p:nvSpPr>
          <p:cNvPr id="22" name="TextBox 21"/>
          <p:cNvSpPr txBox="1"/>
          <p:nvPr/>
        </p:nvSpPr>
        <p:spPr>
          <a:xfrm>
            <a:off x="8296274" y="5355566"/>
            <a:ext cx="4030021"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a:solidFill>
                  <a:srgbClr val="FFC000"/>
                </a:solidFill>
              </a:rPr>
              <a:t>Telegram de </a:t>
            </a:r>
            <a:r>
              <a:rPr lang="en-US" sz="2800" dirty="0" err="1">
                <a:solidFill>
                  <a:srgbClr val="FFC000"/>
                </a:solidFill>
              </a:rPr>
              <a:t>Grafias</a:t>
            </a:r>
            <a:endParaRPr lang="en-US" sz="2800" dirty="0">
              <a:solidFill>
                <a:srgbClr val="FFC000"/>
              </a:solidFill>
              <a:cs typeface="Segoe UI"/>
            </a:endParaRPr>
          </a:p>
        </p:txBody>
      </p:sp>
      <p:pic>
        <p:nvPicPr>
          <p:cNvPr id="23" name="Picture 23"/>
          <p:cNvPicPr>
            <a:picLocks noChangeAspect="1"/>
          </p:cNvPicPr>
          <p:nvPr/>
        </p:nvPicPr>
        <p:blipFill>
          <a:blip r:embed="rId6"/>
          <a:stretch>
            <a:fillRect/>
          </a:stretch>
        </p:blipFill>
        <p:spPr>
          <a:xfrm>
            <a:off x="6762751" y="4876800"/>
            <a:ext cx="1933871" cy="1933871"/>
          </a:xfrm>
          <a:prstGeom prst="rect">
            <a:avLst/>
          </a:prstGeom>
        </p:spPr>
      </p:pic>
      <p:sp>
        <p:nvSpPr>
          <p:cNvPr id="12" name="TextBox 11">
            <a:extLst>
              <a:ext uri="{FF2B5EF4-FFF2-40B4-BE49-F238E27FC236}">
                <a16:creationId xmlns:a16="http://schemas.microsoft.com/office/drawing/2014/main" id="{5AF4206B-F444-4E3C-BE8F-9A9EE6D0AC9B}"/>
              </a:ext>
            </a:extLst>
          </p:cNvPr>
          <p:cNvSpPr txBox="1"/>
          <p:nvPr/>
        </p:nvSpPr>
        <p:spPr>
          <a:xfrm>
            <a:off x="6448424" y="775960"/>
            <a:ext cx="3925247"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agrupaciongrafias.wordpress.com</a:t>
            </a:r>
            <a:endParaRPr lang="en-US" sz="2800" dirty="0">
              <a:solidFill>
                <a:schemeClr val="bg1"/>
              </a:solidFill>
              <a:cs typeface="Segoe UI"/>
            </a:endParaRPr>
          </a:p>
        </p:txBody>
      </p:sp>
      <p:sp>
        <p:nvSpPr>
          <p:cNvPr id="20" name="TextBox 19">
            <a:extLst>
              <a:ext uri="{FF2B5EF4-FFF2-40B4-BE49-F238E27FC236}">
                <a16:creationId xmlns:a16="http://schemas.microsoft.com/office/drawing/2014/main" id="{C090310A-A8FB-478E-A87D-C3FFECC8DD70}"/>
              </a:ext>
            </a:extLst>
          </p:cNvPr>
          <p:cNvSpPr txBox="1"/>
          <p:nvPr/>
        </p:nvSpPr>
        <p:spPr>
          <a:xfrm>
            <a:off x="8296274" y="2520269"/>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Instagram.com/</a:t>
            </a:r>
            <a:r>
              <a:rPr lang="es-ES" dirty="0" err="1">
                <a:solidFill>
                  <a:schemeClr val="bg1"/>
                </a:solidFill>
              </a:rPr>
              <a:t>grafias.agrupacion</a:t>
            </a:r>
            <a:endParaRPr lang="en-US" sz="2800" dirty="0">
              <a:solidFill>
                <a:schemeClr val="bg1"/>
              </a:solidFill>
              <a:cs typeface="Segoe UI"/>
            </a:endParaRPr>
          </a:p>
        </p:txBody>
      </p:sp>
      <p:sp>
        <p:nvSpPr>
          <p:cNvPr id="24" name="TextBox 23">
            <a:extLst>
              <a:ext uri="{FF2B5EF4-FFF2-40B4-BE49-F238E27FC236}">
                <a16:creationId xmlns:a16="http://schemas.microsoft.com/office/drawing/2014/main" id="{68E4DC94-C75B-413A-BA68-9EE44904CCBD}"/>
              </a:ext>
            </a:extLst>
          </p:cNvPr>
          <p:cNvSpPr txBox="1"/>
          <p:nvPr/>
        </p:nvSpPr>
        <p:spPr>
          <a:xfrm>
            <a:off x="6343650" y="4407355"/>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facebook.com/Grafiasagrupacion/</a:t>
            </a:r>
            <a:endParaRPr lang="en-US" sz="2800" dirty="0">
              <a:solidFill>
                <a:schemeClr val="bg1"/>
              </a:solidFill>
              <a:cs typeface="Segoe UI"/>
            </a:endParaRPr>
          </a:p>
        </p:txBody>
      </p:sp>
      <p:sp>
        <p:nvSpPr>
          <p:cNvPr id="25" name="TextBox 24">
            <a:extLst>
              <a:ext uri="{FF2B5EF4-FFF2-40B4-BE49-F238E27FC236}">
                <a16:creationId xmlns:a16="http://schemas.microsoft.com/office/drawing/2014/main" id="{D4BFA962-CED8-4C59-99BF-92D42AA4B4FB}"/>
              </a:ext>
            </a:extLst>
          </p:cNvPr>
          <p:cNvSpPr txBox="1"/>
          <p:nvPr/>
        </p:nvSpPr>
        <p:spPr>
          <a:xfrm>
            <a:off x="8296274" y="5878786"/>
            <a:ext cx="4030021"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dirty="0">
                <a:solidFill>
                  <a:schemeClr val="bg1"/>
                </a:solidFill>
              </a:rPr>
              <a:t>https://goo.gl/bHdguU</a:t>
            </a:r>
            <a:endParaRPr lang="en-US" sz="2800" dirty="0">
              <a:solidFill>
                <a:schemeClr val="bg1"/>
              </a:solidFill>
              <a:cs typeface="Segoe UI"/>
            </a:endParaRPr>
          </a:p>
        </p:txBody>
      </p:sp>
    </p:spTree>
    <p:extLst>
      <p:ext uri="{BB962C8B-B14F-4D97-AF65-F5344CB8AC3E}">
        <p14:creationId xmlns:p14="http://schemas.microsoft.com/office/powerpoint/2010/main" val="28997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a:lstStyle/>
          <a:p>
            <a:r>
              <a:rPr lang="es-ES"/>
              <a:t>EL FLUJO DE TRABAJO: ALMACENAMIENTO DE ARCHIVOS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10</a:t>
            </a:fld>
            <a:endParaRPr lang="en-US"/>
          </a:p>
        </p:txBody>
      </p:sp>
      <p:pic>
        <p:nvPicPr>
          <p:cNvPr id="1026" name="Picture 2" descr="Lightroom Catalog Related Keywords &amp; Suggestions ...">
            <a:extLst>
              <a:ext uri="{FF2B5EF4-FFF2-40B4-BE49-F238E27FC236}">
                <a16:creationId xmlns:a16="http://schemas.microsoft.com/office/drawing/2014/main" id="{B3B6286C-EA68-41D1-8381-EE9A60BC1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594" y="843832"/>
            <a:ext cx="6096000" cy="4562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5EF9AC50-D90E-4E70-977B-825171E291FA}"/>
              </a:ext>
            </a:extLst>
          </p:cNvPr>
          <p:cNvPicPr>
            <a:picLocks noChangeAspect="1"/>
          </p:cNvPicPr>
          <p:nvPr/>
        </p:nvPicPr>
        <p:blipFill>
          <a:blip r:embed="rId4"/>
          <a:stretch>
            <a:fillRect/>
          </a:stretch>
        </p:blipFill>
        <p:spPr>
          <a:xfrm>
            <a:off x="787662" y="3202020"/>
            <a:ext cx="5669699" cy="2629019"/>
          </a:xfrm>
          <a:prstGeom prst="rect">
            <a:avLst/>
          </a:prstGeom>
        </p:spPr>
      </p:pic>
    </p:spTree>
    <p:extLst>
      <p:ext uri="{BB962C8B-B14F-4D97-AF65-F5344CB8AC3E}">
        <p14:creationId xmlns:p14="http://schemas.microsoft.com/office/powerpoint/2010/main" val="4197370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2E0319-4EDA-4596-83C5-4F21ACAF1D45}"/>
              </a:ext>
            </a:extLst>
          </p:cNvPr>
          <p:cNvSpPr>
            <a:spLocks noGrp="1"/>
          </p:cNvSpPr>
          <p:nvPr>
            <p:ph type="title"/>
          </p:nvPr>
        </p:nvSpPr>
        <p:spPr>
          <a:xfrm>
            <a:off x="397261" y="964818"/>
            <a:ext cx="11660405" cy="625641"/>
          </a:xfrm>
        </p:spPr>
        <p:txBody>
          <a:bodyPr/>
          <a:lstStyle/>
          <a:p>
            <a:r>
              <a:rPr lang="es-ES"/>
              <a:t>PROGRAMAS DE REVELADO.</a:t>
            </a:r>
          </a:p>
        </p:txBody>
      </p:sp>
      <p:sp>
        <p:nvSpPr>
          <p:cNvPr id="16" name="Title 1">
            <a:extLst>
              <a:ext uri="{FF2B5EF4-FFF2-40B4-BE49-F238E27FC236}">
                <a16:creationId xmlns:a16="http://schemas.microsoft.com/office/drawing/2014/main" id="{24FA047D-DDAD-4060-A3DB-A299BAB1BFDD}"/>
              </a:ext>
            </a:extLst>
          </p:cNvPr>
          <p:cNvSpPr txBox="1">
            <a:spLocks/>
          </p:cNvSpPr>
          <p:nvPr/>
        </p:nvSpPr>
        <p:spPr>
          <a:xfrm>
            <a:off x="3830960" y="138201"/>
            <a:ext cx="4793006" cy="535531"/>
          </a:xfrm>
          <a:prstGeom prst="rect">
            <a:avLst/>
          </a:prstGeom>
        </p:spPr>
        <p:txBody>
          <a:bodyPr vert="horz" wrap="square" lIns="457200" tIns="45720" rIns="457200" bIns="45720" rtlCol="0" anchor="b" anchorCtr="0">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r>
              <a:rPr lang="es-ES" sz="3200" b="0" dirty="0">
                <a:solidFill>
                  <a:schemeClr val="accent4"/>
                </a:solidFill>
                <a:latin typeface="+mj-lt"/>
              </a:rPr>
              <a:t>REVELAR</a:t>
            </a:r>
          </a:p>
        </p:txBody>
      </p:sp>
      <p:grpSp>
        <p:nvGrpSpPr>
          <p:cNvPr id="3" name="Group 2">
            <a:extLst>
              <a:ext uri="{FF2B5EF4-FFF2-40B4-BE49-F238E27FC236}">
                <a16:creationId xmlns:a16="http://schemas.microsoft.com/office/drawing/2014/main" id="{09726708-8714-46D2-A279-3A82211F3B81}"/>
              </a:ext>
            </a:extLst>
          </p:cNvPr>
          <p:cNvGrpSpPr/>
          <p:nvPr/>
        </p:nvGrpSpPr>
        <p:grpSpPr>
          <a:xfrm>
            <a:off x="0" y="1866900"/>
            <a:ext cx="12192000" cy="4615884"/>
            <a:chOff x="397261" y="1877804"/>
            <a:chExt cx="11530436" cy="4372298"/>
          </a:xfrm>
        </p:grpSpPr>
        <p:grpSp>
          <p:nvGrpSpPr>
            <p:cNvPr id="2" name="Group 1">
              <a:extLst>
                <a:ext uri="{FF2B5EF4-FFF2-40B4-BE49-F238E27FC236}">
                  <a16:creationId xmlns:a16="http://schemas.microsoft.com/office/drawing/2014/main" id="{3F009F92-C45E-4551-A1F9-57F16534C15C}"/>
                </a:ext>
              </a:extLst>
            </p:cNvPr>
            <p:cNvGrpSpPr/>
            <p:nvPr/>
          </p:nvGrpSpPr>
          <p:grpSpPr>
            <a:xfrm>
              <a:off x="397261" y="1877804"/>
              <a:ext cx="11530436" cy="2162701"/>
              <a:chOff x="397261" y="1590459"/>
              <a:chExt cx="11530436" cy="2162701"/>
            </a:xfrm>
          </p:grpSpPr>
          <p:pic>
            <p:nvPicPr>
              <p:cNvPr id="2050" name="Picture 2" descr="darktable - Wikipedia">
                <a:extLst>
                  <a:ext uri="{FF2B5EF4-FFF2-40B4-BE49-F238E27FC236}">
                    <a16:creationId xmlns:a16="http://schemas.microsoft.com/office/drawing/2014/main" id="{AA36534E-2E63-4414-8AE3-186559E08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61" y="1590459"/>
                <a:ext cx="3844801" cy="21627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Купить Adobe Photoshop Lightroom">
                <a:extLst>
                  <a:ext uri="{FF2B5EF4-FFF2-40B4-BE49-F238E27FC236}">
                    <a16:creationId xmlns:a16="http://schemas.microsoft.com/office/drawing/2014/main" id="{DADE1A91-BDED-42A7-B198-A1E6CE47D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2063" y="1590459"/>
                <a:ext cx="3633538" cy="21627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hotoshop CS6 Portable 1 Link Gratis!!!">
                <a:extLst>
                  <a:ext uri="{FF2B5EF4-FFF2-40B4-BE49-F238E27FC236}">
                    <a16:creationId xmlns:a16="http://schemas.microsoft.com/office/drawing/2014/main" id="{FCDB6F19-7182-49DF-98D1-A51937EC5A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5601" y="1590459"/>
                <a:ext cx="4052096" cy="2162701"/>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Gimp - A fast overview - Fedora Magazine">
              <a:extLst>
                <a:ext uri="{FF2B5EF4-FFF2-40B4-BE49-F238E27FC236}">
                  <a16:creationId xmlns:a16="http://schemas.microsoft.com/office/drawing/2014/main" id="{87E49CE1-DF76-4051-8C50-CE455294B2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261" y="4040505"/>
              <a:ext cx="3844801" cy="220959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djustments with Capture NX-D">
              <a:extLst>
                <a:ext uri="{FF2B5EF4-FFF2-40B4-BE49-F238E27FC236}">
                  <a16:creationId xmlns:a16="http://schemas.microsoft.com/office/drawing/2014/main" id="{3DCD52F6-DB0F-41D9-8EFA-80B229304C9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6869"/>
            <a:stretch/>
          </p:blipFill>
          <p:spPr bwMode="auto">
            <a:xfrm>
              <a:off x="4242062" y="4040505"/>
              <a:ext cx="3633538" cy="2209597"/>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DPP 4.0: Canon upgrades its advanced imaging software ...">
              <a:extLst>
                <a:ext uri="{FF2B5EF4-FFF2-40B4-BE49-F238E27FC236}">
                  <a16:creationId xmlns:a16="http://schemas.microsoft.com/office/drawing/2014/main" id="{CC462CE7-31B3-494C-9B76-45A9E4C7F4E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7764" b="8243"/>
            <a:stretch/>
          </p:blipFill>
          <p:spPr bwMode="auto">
            <a:xfrm>
              <a:off x="7875600" y="4040505"/>
              <a:ext cx="4052097" cy="22095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798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portar en Lightroom | Fotografia para principiantes">
            <a:extLst>
              <a:ext uri="{FF2B5EF4-FFF2-40B4-BE49-F238E27FC236}">
                <a16:creationId xmlns:a16="http://schemas.microsoft.com/office/drawing/2014/main" id="{06C6FBF2-5B6A-45D5-83AE-A48760D4E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266" y="2277759"/>
            <a:ext cx="5238471" cy="36321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Lightroom's Smart Previews, your new best friend - Pierre ...">
            <a:extLst>
              <a:ext uri="{FF2B5EF4-FFF2-40B4-BE49-F238E27FC236}">
                <a16:creationId xmlns:a16="http://schemas.microsoft.com/office/drawing/2014/main" id="{C757C28B-5FE1-4A5B-866D-008560434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049" y="1481215"/>
            <a:ext cx="7961789" cy="480174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a:lstStyle/>
          <a:p>
            <a:r>
              <a:rPr lang="es-ES"/>
              <a:t>IMPORTACIÓN DE ARCHIVOS.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12</a:t>
            </a:fld>
            <a:endParaRPr lang="en-US"/>
          </a:p>
        </p:txBody>
      </p:sp>
      <p:pic>
        <p:nvPicPr>
          <p:cNvPr id="3076" name="Picture 4" descr="Nikon D810A DSLR Camera (Body Only) 1553 B&amp;H Photo Video">
            <a:extLst>
              <a:ext uri="{FF2B5EF4-FFF2-40B4-BE49-F238E27FC236}">
                <a16:creationId xmlns:a16="http://schemas.microsoft.com/office/drawing/2014/main" id="{04D708AB-5D0E-46E1-9073-EEED85E18B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411" y="2384981"/>
            <a:ext cx="3021291" cy="302129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Shape 16">
            <a:extLst>
              <a:ext uri="{FF2B5EF4-FFF2-40B4-BE49-F238E27FC236}">
                <a16:creationId xmlns:a16="http://schemas.microsoft.com/office/drawing/2014/main" id="{C8BDC82D-3445-46B3-AA75-F400C32A6FA3}"/>
              </a:ext>
            </a:extLst>
          </p:cNvPr>
          <p:cNvSpPr/>
          <p:nvPr/>
        </p:nvSpPr>
        <p:spPr>
          <a:xfrm rot="20883655">
            <a:off x="2318994" y="1875268"/>
            <a:ext cx="1457287" cy="565857"/>
          </a:xfrm>
          <a:custGeom>
            <a:avLst/>
            <a:gdLst>
              <a:gd name="connsiteX0" fmla="*/ 0 w 2762054"/>
              <a:gd name="connsiteY0" fmla="*/ 565857 h 565857"/>
              <a:gd name="connsiteX1" fmla="*/ 1414021 w 2762054"/>
              <a:gd name="connsiteY1" fmla="*/ 249 h 565857"/>
              <a:gd name="connsiteX2" fmla="*/ 2762054 w 2762054"/>
              <a:gd name="connsiteY2" fmla="*/ 509296 h 565857"/>
            </a:gdLst>
            <a:ahLst/>
            <a:cxnLst>
              <a:cxn ang="0">
                <a:pos x="connsiteX0" y="connsiteY0"/>
              </a:cxn>
              <a:cxn ang="0">
                <a:pos x="connsiteX1" y="connsiteY1"/>
              </a:cxn>
              <a:cxn ang="0">
                <a:pos x="connsiteX2" y="connsiteY2"/>
              </a:cxn>
            </a:cxnLst>
            <a:rect l="l" t="t" r="r" b="b"/>
            <a:pathLst>
              <a:path w="2762054" h="565857">
                <a:moveTo>
                  <a:pt x="0" y="565857"/>
                </a:moveTo>
                <a:cubicBezTo>
                  <a:pt x="476839" y="287766"/>
                  <a:pt x="953679" y="9676"/>
                  <a:pt x="1414021" y="249"/>
                </a:cubicBezTo>
                <a:cubicBezTo>
                  <a:pt x="1874363" y="-9178"/>
                  <a:pt x="2318208" y="250059"/>
                  <a:pt x="2762054" y="509296"/>
                </a:cubicBezTo>
              </a:path>
            </a:pathLst>
          </a:custGeom>
          <a:ln w="762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ES"/>
          </a:p>
        </p:txBody>
      </p:sp>
      <p:sp>
        <p:nvSpPr>
          <p:cNvPr id="18" name="Rectangle: Rounded Corners 17">
            <a:extLst>
              <a:ext uri="{FF2B5EF4-FFF2-40B4-BE49-F238E27FC236}">
                <a16:creationId xmlns:a16="http://schemas.microsoft.com/office/drawing/2014/main" id="{01AFBD5B-083C-4EE1-9FCB-E82D17369710}"/>
              </a:ext>
            </a:extLst>
          </p:cNvPr>
          <p:cNvSpPr/>
          <p:nvPr/>
        </p:nvSpPr>
        <p:spPr>
          <a:xfrm>
            <a:off x="3959258" y="2026763"/>
            <a:ext cx="1338260" cy="1046376"/>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0687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8" y="-3748449"/>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2" name="Title 31"/>
          <p:cNvSpPr>
            <a:spLocks noGrp="1"/>
          </p:cNvSpPr>
          <p:nvPr>
            <p:ph type="title"/>
          </p:nvPr>
        </p:nvSpPr>
        <p:spPr>
          <a:xfrm>
            <a:off x="555243" y="-148465"/>
            <a:ext cx="4083304" cy="914096"/>
          </a:xfrm>
        </p:spPr>
        <p:txBody>
          <a:bodyPr/>
          <a:lstStyle/>
          <a:p>
            <a:r>
              <a:rPr lang="en-US" b="1" dirty="0">
                <a:solidFill>
                  <a:schemeClr val="accent4"/>
                </a:solidFill>
              </a:rPr>
              <a:t>REVELAR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13</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5" y="308583"/>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LA INTERFAZ GRAFICA.</a:t>
            </a:r>
          </a:p>
        </p:txBody>
      </p:sp>
      <p:pic>
        <p:nvPicPr>
          <p:cNvPr id="4" name="Picture 3">
            <a:extLst>
              <a:ext uri="{FF2B5EF4-FFF2-40B4-BE49-F238E27FC236}">
                <a16:creationId xmlns:a16="http://schemas.microsoft.com/office/drawing/2014/main" id="{F095AC89-4BCF-4A34-80F0-E6B75A605DAF}"/>
              </a:ext>
            </a:extLst>
          </p:cNvPr>
          <p:cNvPicPr>
            <a:picLocks noChangeAspect="1"/>
          </p:cNvPicPr>
          <p:nvPr/>
        </p:nvPicPr>
        <p:blipFill rotWithShape="1">
          <a:blip r:embed="rId3"/>
          <a:srcRect t="4500"/>
          <a:stretch/>
        </p:blipFill>
        <p:spPr>
          <a:xfrm>
            <a:off x="1244338" y="1222679"/>
            <a:ext cx="9528306" cy="5303581"/>
          </a:xfrm>
          <a:prstGeom prst="rect">
            <a:avLst/>
          </a:prstGeom>
        </p:spPr>
      </p:pic>
      <p:sp>
        <p:nvSpPr>
          <p:cNvPr id="5" name="Rectangle 4">
            <a:extLst>
              <a:ext uri="{FF2B5EF4-FFF2-40B4-BE49-F238E27FC236}">
                <a16:creationId xmlns:a16="http://schemas.microsoft.com/office/drawing/2014/main" id="{0CDC83BD-5578-4A41-8882-DAC1374C544B}"/>
              </a:ext>
            </a:extLst>
          </p:cNvPr>
          <p:cNvSpPr/>
          <p:nvPr/>
        </p:nvSpPr>
        <p:spPr>
          <a:xfrm>
            <a:off x="1357460" y="1527142"/>
            <a:ext cx="1470581" cy="1545996"/>
          </a:xfrm>
          <a:prstGeom prst="rect">
            <a:avLst/>
          </a:prstGeom>
          <a:solidFill>
            <a:srgbClr val="FFC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Title 8">
            <a:extLst>
              <a:ext uri="{FF2B5EF4-FFF2-40B4-BE49-F238E27FC236}">
                <a16:creationId xmlns:a16="http://schemas.microsoft.com/office/drawing/2014/main" id="{CF6EDBBD-E47C-42F4-BE13-3DFF90C53810}"/>
              </a:ext>
            </a:extLst>
          </p:cNvPr>
          <p:cNvSpPr txBox="1">
            <a:spLocks/>
          </p:cNvSpPr>
          <p:nvPr/>
        </p:nvSpPr>
        <p:spPr>
          <a:xfrm>
            <a:off x="1357460" y="2150151"/>
            <a:ext cx="454881"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1</a:t>
            </a:r>
          </a:p>
        </p:txBody>
      </p:sp>
      <p:sp>
        <p:nvSpPr>
          <p:cNvPr id="13" name="Rectangle 12">
            <a:extLst>
              <a:ext uri="{FF2B5EF4-FFF2-40B4-BE49-F238E27FC236}">
                <a16:creationId xmlns:a16="http://schemas.microsoft.com/office/drawing/2014/main" id="{3AE3AB39-6F0D-4F7E-BC7C-32001A86D863}"/>
              </a:ext>
            </a:extLst>
          </p:cNvPr>
          <p:cNvSpPr/>
          <p:nvPr/>
        </p:nvSpPr>
        <p:spPr>
          <a:xfrm>
            <a:off x="3242821" y="1876388"/>
            <a:ext cx="5486400" cy="3628866"/>
          </a:xfrm>
          <a:prstGeom prst="rect">
            <a:avLst/>
          </a:prstGeom>
          <a:solidFill>
            <a:srgbClr val="FFFF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itle 8">
            <a:extLst>
              <a:ext uri="{FF2B5EF4-FFF2-40B4-BE49-F238E27FC236}">
                <a16:creationId xmlns:a16="http://schemas.microsoft.com/office/drawing/2014/main" id="{24E59F66-484F-4AE9-AC38-EEF1C4173E94}"/>
              </a:ext>
            </a:extLst>
          </p:cNvPr>
          <p:cNvSpPr txBox="1">
            <a:spLocks/>
          </p:cNvSpPr>
          <p:nvPr/>
        </p:nvSpPr>
        <p:spPr>
          <a:xfrm>
            <a:off x="2865748" y="3853167"/>
            <a:ext cx="1968236"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2</a:t>
            </a:r>
          </a:p>
        </p:txBody>
      </p:sp>
      <p:sp>
        <p:nvSpPr>
          <p:cNvPr id="16" name="Rectangle 15">
            <a:extLst>
              <a:ext uri="{FF2B5EF4-FFF2-40B4-BE49-F238E27FC236}">
                <a16:creationId xmlns:a16="http://schemas.microsoft.com/office/drawing/2014/main" id="{6190A816-4F5F-44B1-BE3C-F1023F0C5542}"/>
              </a:ext>
            </a:extLst>
          </p:cNvPr>
          <p:cNvSpPr/>
          <p:nvPr/>
        </p:nvSpPr>
        <p:spPr>
          <a:xfrm>
            <a:off x="9144001" y="1647026"/>
            <a:ext cx="1470581" cy="4007017"/>
          </a:xfrm>
          <a:prstGeom prst="rect">
            <a:avLst/>
          </a:prstGeom>
          <a:solidFill>
            <a:schemeClr val="accent4">
              <a:lumMod val="50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Title 8">
            <a:extLst>
              <a:ext uri="{FF2B5EF4-FFF2-40B4-BE49-F238E27FC236}">
                <a16:creationId xmlns:a16="http://schemas.microsoft.com/office/drawing/2014/main" id="{EE819F21-E90A-4A4B-837A-A23F6B6ECC1C}"/>
              </a:ext>
            </a:extLst>
          </p:cNvPr>
          <p:cNvSpPr txBox="1">
            <a:spLocks/>
          </p:cNvSpPr>
          <p:nvPr/>
        </p:nvSpPr>
        <p:spPr>
          <a:xfrm>
            <a:off x="9257122" y="4337915"/>
            <a:ext cx="454881"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3</a:t>
            </a:r>
          </a:p>
        </p:txBody>
      </p:sp>
      <p:sp>
        <p:nvSpPr>
          <p:cNvPr id="18" name="Rectangle 17">
            <a:extLst>
              <a:ext uri="{FF2B5EF4-FFF2-40B4-BE49-F238E27FC236}">
                <a16:creationId xmlns:a16="http://schemas.microsoft.com/office/drawing/2014/main" id="{F31FEC2D-5F44-418B-8A47-C7E112BC02A1}"/>
              </a:ext>
            </a:extLst>
          </p:cNvPr>
          <p:cNvSpPr/>
          <p:nvPr/>
        </p:nvSpPr>
        <p:spPr>
          <a:xfrm>
            <a:off x="7654565" y="1264421"/>
            <a:ext cx="3118079" cy="247163"/>
          </a:xfrm>
          <a:prstGeom prst="rect">
            <a:avLst/>
          </a:prstGeom>
          <a:solidFill>
            <a:srgbClr val="FF000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Title 8">
            <a:extLst>
              <a:ext uri="{FF2B5EF4-FFF2-40B4-BE49-F238E27FC236}">
                <a16:creationId xmlns:a16="http://schemas.microsoft.com/office/drawing/2014/main" id="{9DF892AE-840A-413F-AF73-AF993F47C6FA}"/>
              </a:ext>
            </a:extLst>
          </p:cNvPr>
          <p:cNvSpPr txBox="1">
            <a:spLocks/>
          </p:cNvSpPr>
          <p:nvPr/>
        </p:nvSpPr>
        <p:spPr>
          <a:xfrm>
            <a:off x="10279389" y="609809"/>
            <a:ext cx="670385"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4</a:t>
            </a:r>
          </a:p>
        </p:txBody>
      </p:sp>
      <p:sp>
        <p:nvSpPr>
          <p:cNvPr id="20" name="Rectangle 19">
            <a:extLst>
              <a:ext uri="{FF2B5EF4-FFF2-40B4-BE49-F238E27FC236}">
                <a16:creationId xmlns:a16="http://schemas.microsoft.com/office/drawing/2014/main" id="{9936F9AA-6A2C-45E9-9EED-A2A3D082BF44}"/>
              </a:ext>
            </a:extLst>
          </p:cNvPr>
          <p:cNvSpPr/>
          <p:nvPr/>
        </p:nvSpPr>
        <p:spPr>
          <a:xfrm>
            <a:off x="1300899" y="5911801"/>
            <a:ext cx="9471745" cy="460153"/>
          </a:xfrm>
          <a:prstGeom prst="rect">
            <a:avLst/>
          </a:prstGeom>
          <a:solidFill>
            <a:schemeClr val="accent3">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Title 8">
            <a:extLst>
              <a:ext uri="{FF2B5EF4-FFF2-40B4-BE49-F238E27FC236}">
                <a16:creationId xmlns:a16="http://schemas.microsoft.com/office/drawing/2014/main" id="{8DA6CF5B-1B5F-4DD9-96F9-9B58343DC88B}"/>
              </a:ext>
            </a:extLst>
          </p:cNvPr>
          <p:cNvSpPr txBox="1">
            <a:spLocks/>
          </p:cNvSpPr>
          <p:nvPr/>
        </p:nvSpPr>
        <p:spPr>
          <a:xfrm>
            <a:off x="6835843" y="5505254"/>
            <a:ext cx="44164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5</a:t>
            </a:r>
          </a:p>
        </p:txBody>
      </p:sp>
    </p:spTree>
    <p:extLst>
      <p:ext uri="{BB962C8B-B14F-4D97-AF65-F5344CB8AC3E}">
        <p14:creationId xmlns:p14="http://schemas.microsoft.com/office/powerpoint/2010/main" val="2495053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8" y="-3748449"/>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3" y="-148465"/>
            <a:ext cx="4083304" cy="914096"/>
          </a:xfrm>
        </p:spPr>
        <p:txBody>
          <a:bodyPr/>
          <a:lstStyle/>
          <a:p>
            <a:r>
              <a:rPr lang="en-US" b="1" dirty="0">
                <a:solidFill>
                  <a:schemeClr val="accent4"/>
                </a:solidFill>
              </a:rPr>
              <a:t>REVELAR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14</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5" y="308583"/>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AJUSTANDO LA FOTO.</a:t>
            </a:r>
          </a:p>
        </p:txBody>
      </p:sp>
      <p:pic>
        <p:nvPicPr>
          <p:cNvPr id="4" name="Picture 3">
            <a:extLst>
              <a:ext uri="{FF2B5EF4-FFF2-40B4-BE49-F238E27FC236}">
                <a16:creationId xmlns:a16="http://schemas.microsoft.com/office/drawing/2014/main" id="{6C4EB5B6-A1DF-4E3D-B85B-2836315C3FF5}"/>
              </a:ext>
            </a:extLst>
          </p:cNvPr>
          <p:cNvPicPr>
            <a:picLocks noChangeAspect="1"/>
          </p:cNvPicPr>
          <p:nvPr/>
        </p:nvPicPr>
        <p:blipFill>
          <a:blip r:embed="rId3"/>
          <a:stretch>
            <a:fillRect/>
          </a:stretch>
        </p:blipFill>
        <p:spPr>
          <a:xfrm>
            <a:off x="181655" y="1278079"/>
            <a:ext cx="3319173" cy="2667193"/>
          </a:xfrm>
          <a:prstGeom prst="rect">
            <a:avLst/>
          </a:prstGeom>
        </p:spPr>
      </p:pic>
      <p:pic>
        <p:nvPicPr>
          <p:cNvPr id="5" name="Picture 4">
            <a:extLst>
              <a:ext uri="{FF2B5EF4-FFF2-40B4-BE49-F238E27FC236}">
                <a16:creationId xmlns:a16="http://schemas.microsoft.com/office/drawing/2014/main" id="{A14FE4AD-C3DE-4417-9958-18454129E951}"/>
              </a:ext>
            </a:extLst>
          </p:cNvPr>
          <p:cNvPicPr>
            <a:picLocks noChangeAspect="1"/>
          </p:cNvPicPr>
          <p:nvPr/>
        </p:nvPicPr>
        <p:blipFill>
          <a:blip r:embed="rId4"/>
          <a:stretch>
            <a:fillRect/>
          </a:stretch>
        </p:blipFill>
        <p:spPr>
          <a:xfrm>
            <a:off x="3610240" y="1278079"/>
            <a:ext cx="2647950" cy="3790950"/>
          </a:xfrm>
          <a:prstGeom prst="rect">
            <a:avLst/>
          </a:prstGeom>
        </p:spPr>
      </p:pic>
      <p:pic>
        <p:nvPicPr>
          <p:cNvPr id="6" name="Picture 5">
            <a:extLst>
              <a:ext uri="{FF2B5EF4-FFF2-40B4-BE49-F238E27FC236}">
                <a16:creationId xmlns:a16="http://schemas.microsoft.com/office/drawing/2014/main" id="{08267B1B-BB5E-4363-8122-CB3401E888F5}"/>
              </a:ext>
            </a:extLst>
          </p:cNvPr>
          <p:cNvPicPr>
            <a:picLocks noChangeAspect="1"/>
          </p:cNvPicPr>
          <p:nvPr/>
        </p:nvPicPr>
        <p:blipFill>
          <a:blip r:embed="rId5"/>
          <a:stretch>
            <a:fillRect/>
          </a:stretch>
        </p:blipFill>
        <p:spPr>
          <a:xfrm>
            <a:off x="900378" y="4122737"/>
            <a:ext cx="2628900" cy="2362200"/>
          </a:xfrm>
          <a:prstGeom prst="rect">
            <a:avLst/>
          </a:prstGeom>
        </p:spPr>
      </p:pic>
      <p:pic>
        <p:nvPicPr>
          <p:cNvPr id="7" name="Picture 6">
            <a:extLst>
              <a:ext uri="{FF2B5EF4-FFF2-40B4-BE49-F238E27FC236}">
                <a16:creationId xmlns:a16="http://schemas.microsoft.com/office/drawing/2014/main" id="{0D80D7A2-AA3D-441E-AA8E-83FEB9FCBE60}"/>
              </a:ext>
            </a:extLst>
          </p:cNvPr>
          <p:cNvPicPr>
            <a:picLocks noChangeAspect="1"/>
          </p:cNvPicPr>
          <p:nvPr/>
        </p:nvPicPr>
        <p:blipFill>
          <a:blip r:embed="rId6"/>
          <a:stretch>
            <a:fillRect/>
          </a:stretch>
        </p:blipFill>
        <p:spPr>
          <a:xfrm>
            <a:off x="6396304" y="839929"/>
            <a:ext cx="2686050" cy="4667250"/>
          </a:xfrm>
          <a:prstGeom prst="rect">
            <a:avLst/>
          </a:prstGeom>
        </p:spPr>
      </p:pic>
      <p:pic>
        <p:nvPicPr>
          <p:cNvPr id="8" name="Picture 7">
            <a:extLst>
              <a:ext uri="{FF2B5EF4-FFF2-40B4-BE49-F238E27FC236}">
                <a16:creationId xmlns:a16="http://schemas.microsoft.com/office/drawing/2014/main" id="{65A772D3-6AD2-4CFD-9910-048A66E98E60}"/>
              </a:ext>
            </a:extLst>
          </p:cNvPr>
          <p:cNvPicPr>
            <a:picLocks noChangeAspect="1"/>
          </p:cNvPicPr>
          <p:nvPr/>
        </p:nvPicPr>
        <p:blipFill>
          <a:blip r:embed="rId7"/>
          <a:stretch>
            <a:fillRect/>
          </a:stretch>
        </p:blipFill>
        <p:spPr>
          <a:xfrm>
            <a:off x="9199773" y="93013"/>
            <a:ext cx="2809875" cy="3419475"/>
          </a:xfrm>
          <a:prstGeom prst="rect">
            <a:avLst/>
          </a:prstGeom>
        </p:spPr>
      </p:pic>
      <p:pic>
        <p:nvPicPr>
          <p:cNvPr id="9" name="Picture 8">
            <a:extLst>
              <a:ext uri="{FF2B5EF4-FFF2-40B4-BE49-F238E27FC236}">
                <a16:creationId xmlns:a16="http://schemas.microsoft.com/office/drawing/2014/main" id="{1E45A429-4EC5-4BE3-8C28-8C25CDC6FBD5}"/>
              </a:ext>
            </a:extLst>
          </p:cNvPr>
          <p:cNvPicPr>
            <a:picLocks noChangeAspect="1"/>
          </p:cNvPicPr>
          <p:nvPr/>
        </p:nvPicPr>
        <p:blipFill>
          <a:blip r:embed="rId8"/>
          <a:stretch>
            <a:fillRect/>
          </a:stretch>
        </p:blipFill>
        <p:spPr>
          <a:xfrm>
            <a:off x="9199773" y="3838575"/>
            <a:ext cx="2809875" cy="2562225"/>
          </a:xfrm>
          <a:prstGeom prst="rect">
            <a:avLst/>
          </a:prstGeom>
        </p:spPr>
      </p:pic>
    </p:spTree>
    <p:extLst>
      <p:ext uri="{BB962C8B-B14F-4D97-AF65-F5344CB8AC3E}">
        <p14:creationId xmlns:p14="http://schemas.microsoft.com/office/powerpoint/2010/main" val="3757078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Lightroom's Smart Previews, your new best friend - Pierre ...">
            <a:extLst>
              <a:ext uri="{FF2B5EF4-FFF2-40B4-BE49-F238E27FC236}">
                <a16:creationId xmlns:a16="http://schemas.microsoft.com/office/drawing/2014/main" id="{C757C28B-5FE1-4A5B-866D-00856043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2143125"/>
            <a:ext cx="5222232" cy="315082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40B2D38-F780-4463-92ED-9F8D632EDC08}"/>
              </a:ext>
            </a:extLst>
          </p:cNvPr>
          <p:cNvSpPr>
            <a:spLocks noGrp="1"/>
          </p:cNvSpPr>
          <p:nvPr>
            <p:ph type="title"/>
          </p:nvPr>
        </p:nvSpPr>
        <p:spPr/>
        <p:txBody>
          <a:bodyPr/>
          <a:lstStyle/>
          <a:p>
            <a:r>
              <a:rPr lang="es-ES" dirty="0">
                <a:solidFill>
                  <a:schemeClr val="accent4"/>
                </a:solidFill>
              </a:rPr>
              <a:t>REVELAR</a:t>
            </a:r>
          </a:p>
        </p:txBody>
      </p:sp>
      <p:sp>
        <p:nvSpPr>
          <p:cNvPr id="6" name="Text Placeholder 5">
            <a:extLst>
              <a:ext uri="{FF2B5EF4-FFF2-40B4-BE49-F238E27FC236}">
                <a16:creationId xmlns:a16="http://schemas.microsoft.com/office/drawing/2014/main" id="{B810936B-A641-4CE9-A730-8F9A6DF2445F}"/>
              </a:ext>
            </a:extLst>
          </p:cNvPr>
          <p:cNvSpPr>
            <a:spLocks noGrp="1"/>
          </p:cNvSpPr>
          <p:nvPr>
            <p:ph type="body" sz="quarter" idx="16"/>
          </p:nvPr>
        </p:nvSpPr>
        <p:spPr>
          <a:xfrm>
            <a:off x="2879003" y="419100"/>
            <a:ext cx="9084398" cy="424732"/>
          </a:xfrm>
        </p:spPr>
        <p:txBody>
          <a:bodyPr vert="horz" wrap="square" lIns="91440" tIns="45720" rIns="91440" bIns="45720" rtlCol="0" anchor="t">
            <a:spAutoFit/>
          </a:bodyPr>
          <a:lstStyle/>
          <a:p>
            <a:r>
              <a:rPr lang="es-ES"/>
              <a:t>EXPORTACIÓN DE ARCHIVOS.</a:t>
            </a:r>
          </a:p>
        </p:txBody>
      </p:sp>
      <p:sp>
        <p:nvSpPr>
          <p:cNvPr id="7" name="Slide Number Placeholder 6">
            <a:extLst>
              <a:ext uri="{FF2B5EF4-FFF2-40B4-BE49-F238E27FC236}">
                <a16:creationId xmlns:a16="http://schemas.microsoft.com/office/drawing/2014/main" id="{8F40A8C4-59D9-4A9B-8224-000DA3EFA054}"/>
              </a:ext>
            </a:extLst>
          </p:cNvPr>
          <p:cNvSpPr>
            <a:spLocks noGrp="1"/>
          </p:cNvSpPr>
          <p:nvPr>
            <p:ph type="sldNum" sz="quarter" idx="4"/>
          </p:nvPr>
        </p:nvSpPr>
        <p:spPr/>
        <p:txBody>
          <a:bodyPr/>
          <a:lstStyle/>
          <a:p>
            <a:fld id="{4997E989-D798-4C62-8E93-3D2D613C2488}" type="slidenum">
              <a:rPr lang="en-US" smtClean="0"/>
              <a:pPr/>
              <a:t>15</a:t>
            </a:fld>
            <a:endParaRPr lang="en-US"/>
          </a:p>
        </p:txBody>
      </p:sp>
      <p:sp>
        <p:nvSpPr>
          <p:cNvPr id="2" name="Rectangle: Rounded Corners 1">
            <a:extLst/>
          </p:cNvPr>
          <p:cNvSpPr/>
          <p:nvPr/>
        </p:nvSpPr>
        <p:spPr>
          <a:xfrm>
            <a:off x="200025" y="2047875"/>
            <a:ext cx="5476376" cy="3396922"/>
          </a:xfrm>
          <a:prstGeom prst="roundRect">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8" name="Picture 8" descr="Plotter.png"/>
          <p:cNvPicPr>
            <a:picLocks noChangeAspect="1"/>
          </p:cNvPicPr>
          <p:nvPr/>
        </p:nvPicPr>
        <p:blipFill>
          <a:blip r:embed="rId4"/>
          <a:stretch>
            <a:fillRect/>
          </a:stretch>
        </p:blipFill>
        <p:spPr>
          <a:xfrm>
            <a:off x="8010525" y="871370"/>
            <a:ext cx="2743200" cy="2066925"/>
          </a:xfrm>
          <a:prstGeom prst="rect">
            <a:avLst/>
          </a:prstGeom>
        </p:spPr>
      </p:pic>
      <p:pic>
        <p:nvPicPr>
          <p:cNvPr id="11" name="Picture 12" descr="redes.jpg"/>
          <p:cNvPicPr>
            <a:picLocks noChangeAspect="1"/>
          </p:cNvPicPr>
          <p:nvPr/>
        </p:nvPicPr>
        <p:blipFill>
          <a:blip r:embed="rId5"/>
          <a:stretch>
            <a:fillRect/>
          </a:stretch>
        </p:blipFill>
        <p:spPr>
          <a:xfrm>
            <a:off x="8113467" y="3371850"/>
            <a:ext cx="2743200" cy="2971800"/>
          </a:xfrm>
          <a:prstGeom prst="rect">
            <a:avLst/>
          </a:prstGeom>
        </p:spPr>
      </p:pic>
      <p:cxnSp>
        <p:nvCxnSpPr>
          <p:cNvPr id="15" name="Straight Arrow Connector 14"/>
          <p:cNvCxnSpPr/>
          <p:nvPr/>
        </p:nvCxnSpPr>
        <p:spPr>
          <a:xfrm flipV="1">
            <a:off x="5953125" y="1857375"/>
            <a:ext cx="2118921" cy="1067231"/>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p:cNvCxnSpPr>
            <a:cxnSpLocks/>
          </p:cNvCxnSpPr>
          <p:nvPr/>
        </p:nvCxnSpPr>
        <p:spPr>
          <a:xfrm>
            <a:off x="5967672" y="4265942"/>
            <a:ext cx="2118921" cy="1067231"/>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7421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descr="Adobe Updates Lightroom, Lightroom Mobile &amp; Camera Raw ...">
            <a:extLst>
              <a:ext uri="{FF2B5EF4-FFF2-40B4-BE49-F238E27FC236}">
                <a16:creationId xmlns:a16="http://schemas.microsoft.com/office/drawing/2014/main" id="{57CEA7E1-51F6-4349-AE34-7E94F28920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66" t="3292" r="5982" b="7983"/>
          <a:stretch/>
        </p:blipFill>
        <p:spPr bwMode="auto">
          <a:xfrm>
            <a:off x="1138136" y="7938"/>
            <a:ext cx="10319575" cy="6850062"/>
          </a:xfrm>
          <a:prstGeom prst="rect">
            <a:avLst/>
          </a:prstGeom>
          <a:solidFill>
            <a:schemeClr val="tx1"/>
          </a:solidFill>
        </p:spPr>
      </p:pic>
      <p:sp>
        <p:nvSpPr>
          <p:cNvPr id="7" name="Slide Number Placeholder 6">
            <a:extLst>
              <a:ext uri="{FF2B5EF4-FFF2-40B4-BE49-F238E27FC236}">
                <a16:creationId xmlns:a16="http://schemas.microsoft.com/office/drawing/2014/main" id="{0574D193-6C6D-431B-AE76-9879283CA2F4}"/>
              </a:ext>
            </a:extLst>
          </p:cNvPr>
          <p:cNvSpPr>
            <a:spLocks noGrp="1"/>
          </p:cNvSpPr>
          <p:nvPr>
            <p:ph type="sldNum" sz="quarter" idx="4"/>
          </p:nvPr>
        </p:nvSpPr>
        <p:spPr/>
        <p:txBody>
          <a:bodyPr/>
          <a:lstStyle/>
          <a:p>
            <a:fld id="{4997E989-D798-4C62-8E93-3D2D613C2488}" type="slidenum">
              <a:rPr lang="en-US" smtClean="0"/>
              <a:pPr/>
              <a:t>16</a:t>
            </a:fld>
            <a:endParaRPr lang="en-US"/>
          </a:p>
        </p:txBody>
      </p:sp>
      <p:sp>
        <p:nvSpPr>
          <p:cNvPr id="8" name="TextBox 7">
            <a:extLst>
              <a:ext uri="{FF2B5EF4-FFF2-40B4-BE49-F238E27FC236}">
                <a16:creationId xmlns:a16="http://schemas.microsoft.com/office/drawing/2014/main" id="{8FFFD2EA-2E58-49F7-BD7B-09E228F1E40A}"/>
              </a:ext>
            </a:extLst>
          </p:cNvPr>
          <p:cNvSpPr txBox="1"/>
          <p:nvPr/>
        </p:nvSpPr>
        <p:spPr>
          <a:xfrm>
            <a:off x="-462012" y="2401317"/>
            <a:ext cx="6220177" cy="1323439"/>
          </a:xfrm>
          <a:prstGeom prst="rect">
            <a:avLst/>
          </a:prstGeom>
          <a:noFill/>
        </p:spPr>
        <p:txBody>
          <a:bodyPr wrap="square" rtlCol="0">
            <a:spAutoFit/>
          </a:bodyPr>
          <a:lstStyle/>
          <a:p>
            <a:pPr algn="ctr"/>
            <a:r>
              <a:rPr lang="es-ES" sz="8000" dirty="0">
                <a:solidFill>
                  <a:schemeClr val="bg1"/>
                </a:solidFill>
                <a:latin typeface="Informal Roman" panose="030604020304060B0204" pitchFamily="66" charset="0"/>
              </a:rPr>
              <a:t>DEMO</a:t>
            </a:r>
            <a:endParaRPr lang="es-ES" sz="19900" dirty="0">
              <a:solidFill>
                <a:schemeClr val="bg1"/>
              </a:solidFill>
              <a:latin typeface="Informal Roman" panose="030604020304060B0204" pitchFamily="66" charset="0"/>
            </a:endParaRPr>
          </a:p>
        </p:txBody>
      </p:sp>
    </p:spTree>
    <p:extLst>
      <p:ext uri="{BB962C8B-B14F-4D97-AF65-F5344CB8AC3E}">
        <p14:creationId xmlns:p14="http://schemas.microsoft.com/office/powerpoint/2010/main" val="31461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3348225"/>
            <a:ext cx="9107555" cy="1200329"/>
          </a:xfrm>
        </p:spPr>
        <p:txBody>
          <a:bodyPr/>
          <a:lstStyle/>
          <a:p>
            <a:r>
              <a:rPr lang="en-US" b="0">
                <a:cs typeface="Segoe UI"/>
              </a:rPr>
              <a:t>¡ Muchas Gracias!</a:t>
            </a:r>
            <a:endParaRPr lang="en-US">
              <a:solidFill>
                <a:schemeClr val="tx1"/>
              </a:solidFill>
            </a:endParaRP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4433852" y="4256429"/>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a:t>Turno de preguntas.</a:t>
            </a:r>
          </a:p>
        </p:txBody>
      </p:sp>
      <p:sp>
        <p:nvSpPr>
          <p:cNvPr id="2" name="Rectangle 1">
            <a:extLst>
              <a:ext uri="{FF2B5EF4-FFF2-40B4-BE49-F238E27FC236}">
                <a16:creationId xmlns:a16="http://schemas.microsoft.com/office/drawing/2014/main" id="{B7777C22-8CF8-4FF0-BF4A-2ECB6DBA0425}"/>
              </a:ext>
            </a:extLst>
          </p:cNvPr>
          <p:cNvSpPr/>
          <p:nvPr/>
        </p:nvSpPr>
        <p:spPr>
          <a:xfrm>
            <a:off x="8800547" y="6243733"/>
            <a:ext cx="2780523" cy="587828"/>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5" name="Rectangle 4">
            <a:extLst>
              <a:ext uri="{FF2B5EF4-FFF2-40B4-BE49-F238E27FC236}">
                <a16:creationId xmlns:a16="http://schemas.microsoft.com/office/drawing/2014/main" id="{8512C9DE-F3D0-47F8-938F-C7B4E12EC1A4}"/>
              </a:ext>
            </a:extLst>
          </p:cNvPr>
          <p:cNvSpPr/>
          <p:nvPr/>
        </p:nvSpPr>
        <p:spPr>
          <a:xfrm>
            <a:off x="115078" y="6419460"/>
            <a:ext cx="1265853" cy="236375"/>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149897" y="1071232"/>
            <a:ext cx="10959173" cy="1138137"/>
          </a:xfrm>
        </p:spPr>
        <p:txBody>
          <a:bodyPr/>
          <a:lstStyle/>
          <a:p>
            <a:r>
              <a:rPr lang="en-US"/>
              <a:t>EL FORMATO RAW:</a:t>
            </a:r>
          </a:p>
        </p:txBody>
      </p:sp>
      <p:sp>
        <p:nvSpPr>
          <p:cNvPr id="8" name="Text Placeholder 7"/>
          <p:cNvSpPr>
            <a:spLocks noGrp="1"/>
          </p:cNvSpPr>
          <p:nvPr>
            <p:ph type="body" sz="quarter" idx="13"/>
          </p:nvPr>
        </p:nvSpPr>
        <p:spPr>
          <a:xfrm>
            <a:off x="149897" y="3397676"/>
            <a:ext cx="10799522" cy="757130"/>
          </a:xfrm>
        </p:spPr>
        <p:txBody>
          <a:bodyPr/>
          <a:lstStyle/>
          <a:p>
            <a:r>
              <a:rPr lang="en-US"/>
              <a:t>Los </a:t>
            </a:r>
            <a:r>
              <a:rPr lang="es-ES" noProof="1"/>
              <a:t>Negativos</a:t>
            </a:r>
            <a:r>
              <a:rPr lang="en-US"/>
              <a:t> </a:t>
            </a:r>
            <a:r>
              <a:rPr lang="en-US" err="1"/>
              <a:t>Digitales</a:t>
            </a:r>
            <a:r>
              <a:rPr lang="en-US"/>
              <a:t>.</a:t>
            </a:r>
          </a:p>
        </p:txBody>
      </p:sp>
      <p:sp>
        <p:nvSpPr>
          <p:cNvPr id="3" name="Slide Number Placeholder 2"/>
          <p:cNvSpPr>
            <a:spLocks noGrp="1"/>
          </p:cNvSpPr>
          <p:nvPr>
            <p:ph type="sldNum" sz="quarter" idx="12"/>
          </p:nvPr>
        </p:nvSpPr>
        <p:spPr/>
        <p:txBody>
          <a:bodyPr/>
          <a:lstStyle/>
          <a:p>
            <a:fld id="{5AE1514C-5E56-4738-A1FF-4B1CFD2A3E36}" type="slidenum">
              <a:rPr lang="en-US" smtClean="0"/>
              <a:t>2</a:t>
            </a:fld>
            <a:endParaRPr lang="en-US"/>
          </a:p>
        </p:txBody>
      </p:sp>
      <p:sp>
        <p:nvSpPr>
          <p:cNvPr id="17" name="Rectangle 16">
            <a:extLst>
              <a:ext uri="{FF2B5EF4-FFF2-40B4-BE49-F238E27FC236}">
                <a16:creationId xmlns:a16="http://schemas.microsoft.com/office/drawing/2014/main" id="{28DBB26B-7DEB-4721-8AC7-BC78740ECE06}"/>
              </a:ext>
            </a:extLst>
          </p:cNvPr>
          <p:cNvSpPr/>
          <p:nvPr/>
        </p:nvSpPr>
        <p:spPr>
          <a:xfrm flipH="1">
            <a:off x="8706254" y="6099242"/>
            <a:ext cx="3257144" cy="420465"/>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000">
                <a:gradFill>
                  <a:gsLst>
                    <a:gs pos="0">
                      <a:srgbClr val="75D1FF">
                        <a:lumMod val="5000"/>
                        <a:lumOff val="95000"/>
                      </a:srgbClr>
                    </a:gs>
                    <a:gs pos="100000">
                      <a:srgbClr val="FFFFFF"/>
                    </a:gs>
                  </a:gsLst>
                  <a:lin ang="5400000" scaled="1"/>
                </a:gradFill>
              </a:rPr>
              <a:t>Mariano G</a:t>
            </a:r>
            <a:r>
              <a:rPr lang="es-ES" sz="2000" err="1">
                <a:gradFill>
                  <a:gsLst>
                    <a:gs pos="0">
                      <a:srgbClr val="75D1FF">
                        <a:lumMod val="5000"/>
                        <a:lumOff val="95000"/>
                      </a:srgbClr>
                    </a:gs>
                    <a:gs pos="100000">
                      <a:srgbClr val="FFFFFF"/>
                    </a:gs>
                  </a:gsLst>
                  <a:lin ang="5400000" scaled="1"/>
                </a:gradFill>
              </a:rPr>
              <a:t>ómez</a:t>
            </a:r>
            <a:r>
              <a:rPr lang="es-ES" sz="2000">
                <a:gradFill>
                  <a:gsLst>
                    <a:gs pos="0">
                      <a:srgbClr val="75D1FF">
                        <a:lumMod val="5000"/>
                        <a:lumOff val="95000"/>
                      </a:srgbClr>
                    </a:gs>
                    <a:gs pos="100000">
                      <a:srgbClr val="FFFFFF"/>
                    </a:gs>
                  </a:gsLst>
                  <a:lin ang="5400000" scaled="1"/>
                </a:gradFill>
              </a:rPr>
              <a:t> - comino</a:t>
            </a:r>
            <a:endParaRPr lang="en-US" sz="2000">
              <a:gradFill>
                <a:gsLst>
                  <a:gs pos="0">
                    <a:srgbClr val="75D1FF">
                      <a:lumMod val="5000"/>
                      <a:lumOff val="95000"/>
                    </a:srgbClr>
                  </a:gs>
                  <a:gs pos="100000">
                    <a:srgbClr val="FFFFFF"/>
                  </a:gs>
                </a:gsLst>
                <a:lin ang="5400000" scaled="1"/>
              </a:gradFill>
            </a:endParaRPr>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650" fill="hold"/>
                                        <p:tgtEl>
                                          <p:spTgt spid="17"/>
                                        </p:tgtEl>
                                        <p:attrNameLst>
                                          <p:attrName>ppt_x</p:attrName>
                                        </p:attrNameLst>
                                      </p:cBhvr>
                                      <p:tavLst>
                                        <p:tav tm="0">
                                          <p:val>
                                            <p:strVal val="#ppt_x"/>
                                          </p:val>
                                        </p:tav>
                                        <p:tav tm="100000">
                                          <p:val>
                                            <p:strVal val="#ppt_x"/>
                                          </p:val>
                                        </p:tav>
                                      </p:tavLst>
                                    </p:anim>
                                    <p:anim calcmode="lin" valueType="num">
                                      <p:cBhvr additive="base">
                                        <p:cTn id="8" dur="65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4254230" y="899580"/>
            <a:ext cx="7214681" cy="701731"/>
          </a:xfrm>
        </p:spPr>
        <p:txBody>
          <a:bodyPr/>
          <a:lstStyle/>
          <a:p>
            <a:r>
              <a:rPr lang="en-US" sz="3200"/>
              <a:t> </a:t>
            </a:r>
            <a:r>
              <a:rPr lang="es-ES" sz="4400"/>
              <a:t>¿</a:t>
            </a:r>
            <a:r>
              <a:rPr lang="es-ES" sz="4400">
                <a:solidFill>
                  <a:schemeClr val="accent4"/>
                </a:solidFill>
              </a:rPr>
              <a:t>Por qué </a:t>
            </a:r>
            <a:r>
              <a:rPr lang="es-ES" sz="4400"/>
              <a:t>disparar en RAW?</a:t>
            </a:r>
            <a:endParaRPr lang="en-US" sz="3200"/>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3</a:t>
            </a:fld>
            <a:endParaRPr lang="en-US"/>
          </a:p>
        </p:txBody>
      </p:sp>
      <p:sp>
        <p:nvSpPr>
          <p:cNvPr id="5" name="Text Placeholder 4">
            <a:extLst>
              <a:ext uri="{FF2B5EF4-FFF2-40B4-BE49-F238E27FC236}">
                <a16:creationId xmlns:a16="http://schemas.microsoft.com/office/drawing/2014/main" id="{32A87B16-FD04-42EC-AC0E-5CBA6E312996}"/>
              </a:ext>
            </a:extLst>
          </p:cNvPr>
          <p:cNvSpPr>
            <a:spLocks noGrp="1"/>
          </p:cNvSpPr>
          <p:nvPr>
            <p:ph type="body" sz="quarter" idx="14"/>
          </p:nvPr>
        </p:nvSpPr>
        <p:spPr/>
        <p:txBody>
          <a:bodyPr/>
          <a:lstStyle/>
          <a:p>
            <a:r>
              <a:rPr lang="es-ES"/>
              <a:t> </a:t>
            </a:r>
          </a:p>
        </p:txBody>
      </p:sp>
      <p:sp>
        <p:nvSpPr>
          <p:cNvPr id="8" name="Text Placeholder 17">
            <a:extLst>
              <a:ext uri="{FF2B5EF4-FFF2-40B4-BE49-F238E27FC236}">
                <a16:creationId xmlns:a16="http://schemas.microsoft.com/office/drawing/2014/main" id="{9F572D36-687F-4ABA-B1C2-804EA18187B6}"/>
              </a:ext>
            </a:extLst>
          </p:cNvPr>
          <p:cNvSpPr txBox="1">
            <a:spLocks/>
          </p:cNvSpPr>
          <p:nvPr/>
        </p:nvSpPr>
        <p:spPr>
          <a:xfrm>
            <a:off x="593387" y="3282077"/>
            <a:ext cx="6682902" cy="701731"/>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 </a:t>
            </a:r>
            <a:r>
              <a:rPr lang="es-ES" sz="4400"/>
              <a:t>¿Cómo </a:t>
            </a:r>
            <a:r>
              <a:rPr lang="es-ES" sz="4400">
                <a:solidFill>
                  <a:schemeClr val="accent4"/>
                </a:solidFill>
              </a:rPr>
              <a:t>disparar</a:t>
            </a:r>
            <a:r>
              <a:rPr lang="es-ES" sz="4400"/>
              <a:t> en RAW?</a:t>
            </a:r>
            <a:endParaRPr lang="en-US" sz="4400"/>
          </a:p>
        </p:txBody>
      </p:sp>
      <p:sp>
        <p:nvSpPr>
          <p:cNvPr id="10" name="Text Placeholder 17">
            <a:extLst>
              <a:ext uri="{FF2B5EF4-FFF2-40B4-BE49-F238E27FC236}">
                <a16:creationId xmlns:a16="http://schemas.microsoft.com/office/drawing/2014/main" id="{C1714F81-3982-4E38-AE12-CC4748BB457B}"/>
              </a:ext>
            </a:extLst>
          </p:cNvPr>
          <p:cNvSpPr txBox="1">
            <a:spLocks/>
          </p:cNvSpPr>
          <p:nvPr/>
        </p:nvSpPr>
        <p:spPr>
          <a:xfrm>
            <a:off x="4530635" y="5389225"/>
            <a:ext cx="6661869" cy="701731"/>
          </a:xfrm>
          <a:prstGeom prst="rect">
            <a:avLst/>
          </a:prstGeom>
        </p:spPr>
        <p:txBody>
          <a:bodyPr vert="horz" wrap="square" lIns="91440" tIns="45720" rIns="91440" bIns="45720" rtlCol="0" anchor="ctr">
            <a:spAutoFit/>
          </a:bodyPr>
          <a:lstStyle>
            <a:lvl1pPr marL="231775" indent="-231775" algn="l" defTabSz="914400" rtl="0" eaLnBrk="1" latinLnBrk="0" hangingPunct="1">
              <a:lnSpc>
                <a:spcPct val="90000"/>
              </a:lnSpc>
              <a:spcBef>
                <a:spcPts val="0"/>
              </a:spcBef>
              <a:buFont typeface="Arial" panose="020B0604020202020204" pitchFamily="34" charset="0"/>
              <a:buNone/>
              <a:defRPr sz="3600" b="0" kern="1200" baseline="0">
                <a:gradFill>
                  <a:gsLst>
                    <a:gs pos="0">
                      <a:schemeClr val="accent1">
                        <a:lumMod val="5000"/>
                        <a:lumOff val="95000"/>
                      </a:schemeClr>
                    </a:gs>
                    <a:gs pos="100000">
                      <a:schemeClr val="bg1"/>
                    </a:gs>
                  </a:gsLst>
                  <a:lin ang="5400000" scaled="1"/>
                </a:gradFill>
                <a:latin typeface="+mn-lt"/>
                <a:ea typeface="+mn-ea"/>
                <a:cs typeface="+mn-cs"/>
              </a:defRPr>
            </a:lvl1pPr>
            <a:lvl2pPr marL="109538" indent="0" algn="l" defTabSz="914400" rtl="0" eaLnBrk="1" latinLnBrk="0" hangingPunct="1">
              <a:lnSpc>
                <a:spcPct val="90000"/>
              </a:lnSpc>
              <a:spcBef>
                <a:spcPts val="0"/>
              </a:spcBef>
              <a:buFont typeface="Arial" panose="020B0604020202020204" pitchFamily="34" charset="0"/>
              <a:buNone/>
              <a:defRPr sz="3600" b="1" kern="1200">
                <a:gradFill>
                  <a:gsLst>
                    <a:gs pos="0">
                      <a:schemeClr val="accent1">
                        <a:lumMod val="5000"/>
                        <a:lumOff val="95000"/>
                      </a:schemeClr>
                    </a:gs>
                    <a:gs pos="100000">
                      <a:schemeClr val="bg1"/>
                    </a:gs>
                  </a:gsLst>
                  <a:lin ang="5400000" scaled="1"/>
                </a:gra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t> </a:t>
            </a:r>
            <a:r>
              <a:rPr lang="es-ES" sz="4400"/>
              <a:t>¿Cómo </a:t>
            </a:r>
            <a:r>
              <a:rPr lang="es-ES" sz="4400">
                <a:solidFill>
                  <a:schemeClr val="accent4"/>
                </a:solidFill>
              </a:rPr>
              <a:t>revelar</a:t>
            </a:r>
            <a:r>
              <a:rPr lang="es-ES" sz="4400"/>
              <a:t> un RAW?</a:t>
            </a:r>
            <a:endParaRPr lang="en-US" sz="4400"/>
          </a:p>
        </p:txBody>
      </p:sp>
      <p:cxnSp>
        <p:nvCxnSpPr>
          <p:cNvPr id="7" name="Connector: Curved 6">
            <a:extLst>
              <a:ext uri="{FF2B5EF4-FFF2-40B4-BE49-F238E27FC236}">
                <a16:creationId xmlns:a16="http://schemas.microsoft.com/office/drawing/2014/main" id="{33182EB6-8815-44DD-930E-CBC5854F5079}"/>
              </a:ext>
            </a:extLst>
          </p:cNvPr>
          <p:cNvCxnSpPr>
            <a:cxnSpLocks/>
            <a:endCxn id="8" idx="0"/>
          </p:cNvCxnSpPr>
          <p:nvPr/>
        </p:nvCxnSpPr>
        <p:spPr>
          <a:xfrm rot="5400000">
            <a:off x="3923739" y="1612412"/>
            <a:ext cx="1680764" cy="1658566"/>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C037026D-402C-4FE0-A921-2B3A6D1696DC}"/>
              </a:ext>
            </a:extLst>
          </p:cNvPr>
          <p:cNvCxnSpPr>
            <a:cxnSpLocks/>
            <a:stCxn id="8" idx="2"/>
            <a:endCxn id="10" idx="0"/>
          </p:cNvCxnSpPr>
          <p:nvPr/>
        </p:nvCxnSpPr>
        <p:spPr>
          <a:xfrm rot="16200000" flipH="1">
            <a:off x="5195496" y="2723150"/>
            <a:ext cx="1405417" cy="3926732"/>
          </a:xfrm>
          <a:prstGeom prst="curvedConnector3">
            <a:avLst>
              <a:gd name="adj1" fmla="val 50000"/>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E0A6C91E-D5B7-45F9-A372-E2F56CFF4F88}"/>
              </a:ext>
            </a:extLst>
          </p:cNvPr>
          <p:cNvSpPr>
            <a:spLocks noChangeAspect="1"/>
          </p:cNvSpPr>
          <p:nvPr/>
        </p:nvSpPr>
        <p:spPr>
          <a:xfrm>
            <a:off x="101552" y="-1423787"/>
            <a:ext cx="2847574" cy="284757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29" name="Title 31">
            <a:extLst>
              <a:ext uri="{FF2B5EF4-FFF2-40B4-BE49-F238E27FC236}">
                <a16:creationId xmlns:a16="http://schemas.microsoft.com/office/drawing/2014/main" id="{E27B446D-6322-4DB5-BBC4-369DBBFA7C77}"/>
              </a:ext>
            </a:extLst>
          </p:cNvPr>
          <p:cNvSpPr txBox="1">
            <a:spLocks/>
          </p:cNvSpPr>
          <p:nvPr/>
        </p:nvSpPr>
        <p:spPr>
          <a:xfrm>
            <a:off x="593387" y="306193"/>
            <a:ext cx="1905854" cy="593387"/>
          </a:xfrm>
          <a:prstGeom prst="rect">
            <a:avLst/>
          </a:prstGeom>
        </p:spPr>
        <p:txBody>
          <a:bodyPr/>
          <a:lst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s-ES" b="1" dirty="0">
                <a:gradFill>
                  <a:gsLst>
                    <a:gs pos="15000">
                      <a:schemeClr val="bg1"/>
                    </a:gs>
                    <a:gs pos="47000">
                      <a:schemeClr val="bg1"/>
                    </a:gs>
                  </a:gsLst>
                  <a:lin ang="5400000" scaled="1"/>
                </a:gradFill>
              </a:rPr>
              <a:t>ÍNDICE</a:t>
            </a: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1830245"/>
          </a:xfrm>
        </p:spPr>
        <p:txBody>
          <a:bodyPr/>
          <a:lstStyle/>
          <a:p>
            <a:r>
              <a:rPr lang="en-US"/>
              <a:t>Revealing key points </a:t>
            </a:r>
            <a:br>
              <a:rPr lang="en-US"/>
            </a:br>
            <a:r>
              <a:rPr lang="en-US"/>
              <a:t>one at a time enhances comprehension.</a:t>
            </a: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INTRODUCCIÓN</a:t>
            </a:r>
          </a:p>
        </p:txBody>
      </p:sp>
      <p:sp>
        <p:nvSpPr>
          <p:cNvPr id="21" name="Text Placeholder 20"/>
          <p:cNvSpPr>
            <a:spLocks noGrp="1"/>
          </p:cNvSpPr>
          <p:nvPr>
            <p:ph type="body" sz="quarter" idx="12"/>
          </p:nvPr>
        </p:nvSpPr>
        <p:spPr>
          <a:xfrm>
            <a:off x="6096000" y="2599498"/>
            <a:ext cx="5671764" cy="1541448"/>
          </a:xfrm>
        </p:spPr>
        <p:txBody>
          <a:bodyPr/>
          <a:lstStyle/>
          <a:p>
            <a:r>
              <a:rPr lang="en-US"/>
              <a:t>Let us share some favorite tips</a:t>
            </a:r>
            <a:br>
              <a:rPr lang="en-US"/>
            </a:br>
            <a:r>
              <a:rPr lang="en-US"/>
              <a:t>for telling your story effectively. </a:t>
            </a:r>
          </a:p>
          <a:p>
            <a:pPr lvl="1"/>
            <a:r>
              <a:rPr lang="en-US"/>
              <a:t>Select from a rich assortment of animated slide layouts to consistently convey the right message and make the right impression.</a:t>
            </a:r>
          </a:p>
        </p:txBody>
      </p:sp>
      <p:sp>
        <p:nvSpPr>
          <p:cNvPr id="22" name="Text Placeholder 21"/>
          <p:cNvSpPr>
            <a:spLocks noGrp="1"/>
          </p:cNvSpPr>
          <p:nvPr>
            <p:ph type="body" sz="quarter" idx="13"/>
          </p:nvPr>
        </p:nvSpPr>
        <p:spPr/>
        <p:txBody>
          <a:bodyPr/>
          <a:lstStyle/>
          <a:p>
            <a:r>
              <a:rPr lang="en-US"/>
              <a:t>What story do you want to tell?</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4</a:t>
            </a:fld>
            <a:endParaRPr lang="en-US"/>
          </a:p>
        </p:txBody>
      </p:sp>
      <p:pic>
        <p:nvPicPr>
          <p:cNvPr id="1026" name="Picture 2" descr="https://i.blogs.es/e65b18/wikicommons/original.jpg">
            <a:extLst>
              <a:ext uri="{FF2B5EF4-FFF2-40B4-BE49-F238E27FC236}">
                <a16:creationId xmlns:a16="http://schemas.microsoft.com/office/drawing/2014/main" id="{135D3193-A20C-4420-8382-02C2D163E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368" y="2402732"/>
            <a:ext cx="4803056" cy="31916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3.bp.blogspot.com/-pU2YCK0Yq44/T2NdTrOOhEI/AAAAAAAAPzM/TGjGGMaf32E/s1600/HDR+Effect+from+Single+Photograph+in+Adobe+Photoshop+Lightroom+4.0.jpg">
            <a:extLst>
              <a:ext uri="{FF2B5EF4-FFF2-40B4-BE49-F238E27FC236}">
                <a16:creationId xmlns:a16="http://schemas.microsoft.com/office/drawing/2014/main" id="{AFA42D65-E219-4220-9D35-1D0B8E2119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395" y="1816402"/>
            <a:ext cx="6806491" cy="411245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Striped Right 2">
            <a:extLst>
              <a:ext uri="{FF2B5EF4-FFF2-40B4-BE49-F238E27FC236}">
                <a16:creationId xmlns:a16="http://schemas.microsoft.com/office/drawing/2014/main" id="{2CA8BEA2-54C9-4E71-8385-D3468015A2B9}"/>
              </a:ext>
            </a:extLst>
          </p:cNvPr>
          <p:cNvSpPr/>
          <p:nvPr/>
        </p:nvSpPr>
        <p:spPr>
          <a:xfrm>
            <a:off x="3835283" y="3141247"/>
            <a:ext cx="2568102" cy="1462764"/>
          </a:xfrm>
          <a:prstGeom prst="striped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218049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POR QUÉ</a:t>
            </a:r>
          </a:p>
        </p:txBody>
      </p:sp>
      <p:sp>
        <p:nvSpPr>
          <p:cNvPr id="6" name="Text Placeholder 5"/>
          <p:cNvSpPr>
            <a:spLocks noGrp="1"/>
          </p:cNvSpPr>
          <p:nvPr>
            <p:ph type="body" sz="quarter" idx="16"/>
          </p:nvPr>
        </p:nvSpPr>
        <p:spPr>
          <a:xfrm>
            <a:off x="2879003" y="419100"/>
            <a:ext cx="9084398" cy="424732"/>
          </a:xfrm>
        </p:spPr>
        <p:txBody>
          <a:bodyPr/>
          <a:lstStyle/>
          <a:p>
            <a:r>
              <a:rPr lang="en-US"/>
              <a:t>DEFINICIÓN DE “ARCHIVO CRUDO”.</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5</a:t>
            </a:fld>
            <a:endParaRPr lang="en-US"/>
          </a:p>
        </p:txBody>
      </p:sp>
      <p:pic>
        <p:nvPicPr>
          <p:cNvPr id="2" name="Picture 1">
            <a:extLst>
              <a:ext uri="{FF2B5EF4-FFF2-40B4-BE49-F238E27FC236}">
                <a16:creationId xmlns:a16="http://schemas.microsoft.com/office/drawing/2014/main" id="{1C985FAF-A297-4049-9426-06EBD58925B3}"/>
              </a:ext>
            </a:extLst>
          </p:cNvPr>
          <p:cNvPicPr>
            <a:picLocks noChangeAspect="1"/>
          </p:cNvPicPr>
          <p:nvPr/>
        </p:nvPicPr>
        <p:blipFill>
          <a:blip r:embed="rId3"/>
          <a:stretch>
            <a:fillRect/>
          </a:stretch>
        </p:blipFill>
        <p:spPr>
          <a:xfrm>
            <a:off x="531712" y="1315236"/>
            <a:ext cx="6793702" cy="5000920"/>
          </a:xfrm>
          <a:prstGeom prst="rect">
            <a:avLst/>
          </a:prstGeom>
        </p:spPr>
      </p:pic>
      <p:pic>
        <p:nvPicPr>
          <p:cNvPr id="17" name="Picture 16">
            <a:extLst>
              <a:ext uri="{FF2B5EF4-FFF2-40B4-BE49-F238E27FC236}">
                <a16:creationId xmlns:a16="http://schemas.microsoft.com/office/drawing/2014/main" id="{E1949444-9FE4-4D98-8AA7-2B80CADB6666}"/>
              </a:ext>
            </a:extLst>
          </p:cNvPr>
          <p:cNvPicPr>
            <a:picLocks noChangeAspect="1"/>
          </p:cNvPicPr>
          <p:nvPr/>
        </p:nvPicPr>
        <p:blipFill>
          <a:blip r:embed="rId4"/>
          <a:stretch>
            <a:fillRect/>
          </a:stretch>
        </p:blipFill>
        <p:spPr>
          <a:xfrm>
            <a:off x="7975338" y="1391583"/>
            <a:ext cx="3457575" cy="4848225"/>
          </a:xfrm>
          <a:prstGeom prst="rect">
            <a:avLst/>
          </a:prstGeom>
        </p:spPr>
      </p:pic>
    </p:spTree>
    <p:extLst>
      <p:ext uri="{BB962C8B-B14F-4D97-AF65-F5344CB8AC3E}">
        <p14:creationId xmlns:p14="http://schemas.microsoft.com/office/powerpoint/2010/main" val="311071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99568" y="1263192"/>
            <a:ext cx="11660405" cy="625641"/>
          </a:xfrm>
        </p:spPr>
        <p:txBody>
          <a:bodyPr/>
          <a:lstStyle/>
          <a:p>
            <a:r>
              <a:rPr lang="en-US" sz="3600">
                <a:solidFill>
                  <a:schemeClr val="bg1"/>
                </a:solidFill>
              </a:rPr>
              <a:t>CONFIGURACIÓN DE LA CÁMARA.</a:t>
            </a:r>
          </a:p>
        </p:txBody>
      </p:sp>
      <p:pic>
        <p:nvPicPr>
          <p:cNvPr id="5" name="Picture 4">
            <a:extLst>
              <a:ext uri="{FF2B5EF4-FFF2-40B4-BE49-F238E27FC236}">
                <a16:creationId xmlns:a16="http://schemas.microsoft.com/office/drawing/2014/main" id="{56CDC129-ED9A-4B00-A39D-BB3A02C35B05}"/>
              </a:ext>
            </a:extLst>
          </p:cNvPr>
          <p:cNvPicPr>
            <a:picLocks noChangeAspect="1"/>
          </p:cNvPicPr>
          <p:nvPr/>
        </p:nvPicPr>
        <p:blipFill>
          <a:blip r:embed="rId3"/>
          <a:stretch>
            <a:fillRect/>
          </a:stretch>
        </p:blipFill>
        <p:spPr>
          <a:xfrm>
            <a:off x="4879080" y="2253006"/>
            <a:ext cx="7080894" cy="3888688"/>
          </a:xfrm>
          <a:prstGeom prst="rect">
            <a:avLst/>
          </a:prstGeom>
        </p:spPr>
      </p:pic>
      <p:pic>
        <p:nvPicPr>
          <p:cNvPr id="4" name="Picture 3">
            <a:extLst>
              <a:ext uri="{FF2B5EF4-FFF2-40B4-BE49-F238E27FC236}">
                <a16:creationId xmlns:a16="http://schemas.microsoft.com/office/drawing/2014/main" id="{3BA5E97B-9A47-40CE-AE16-2938E5C558F1}"/>
              </a:ext>
            </a:extLst>
          </p:cNvPr>
          <p:cNvPicPr>
            <a:picLocks noChangeAspect="1"/>
          </p:cNvPicPr>
          <p:nvPr/>
        </p:nvPicPr>
        <p:blipFill>
          <a:blip r:embed="rId4"/>
          <a:stretch>
            <a:fillRect/>
          </a:stretch>
        </p:blipFill>
        <p:spPr>
          <a:xfrm>
            <a:off x="299568" y="2153023"/>
            <a:ext cx="5309380" cy="3988670"/>
          </a:xfrm>
          <a:prstGeom prst="rect">
            <a:avLst/>
          </a:prstGeom>
        </p:spPr>
      </p:pic>
      <p:sp>
        <p:nvSpPr>
          <p:cNvPr id="8" name="Title 1">
            <a:extLst>
              <a:ext uri="{FF2B5EF4-FFF2-40B4-BE49-F238E27FC236}">
                <a16:creationId xmlns:a16="http://schemas.microsoft.com/office/drawing/2014/main" id="{2529DD67-EBEC-4FC4-94CE-7A175764B5B1}"/>
              </a:ext>
            </a:extLst>
          </p:cNvPr>
          <p:cNvSpPr txBox="1">
            <a:spLocks/>
          </p:cNvSpPr>
          <p:nvPr/>
        </p:nvSpPr>
        <p:spPr>
          <a:xfrm>
            <a:off x="3830960" y="138201"/>
            <a:ext cx="4793006" cy="535531"/>
          </a:xfrm>
          <a:prstGeom prst="rect">
            <a:avLst/>
          </a:prstGeom>
        </p:spPr>
        <p:txBody>
          <a:bodyPr vert="horz" wrap="square" lIns="457200" tIns="45720" rIns="457200" bIns="45720" rtlCol="0" anchor="b" anchorCtr="0">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r>
              <a:rPr lang="es-ES" sz="3200" b="0" dirty="0">
                <a:solidFill>
                  <a:schemeClr val="accent4"/>
                </a:solidFill>
                <a:latin typeface="+mj-lt"/>
              </a:rPr>
              <a:t>DISPARAR</a:t>
            </a:r>
          </a:p>
        </p:txBody>
      </p:sp>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107602" y="367107"/>
            <a:ext cx="9084398" cy="480131"/>
          </a:xfrm>
        </p:spPr>
        <p:txBody>
          <a:bodyPr/>
          <a:lstStyle/>
          <a:p>
            <a:r>
              <a:rPr lang="en-US" sz="2800"/>
              <a:t>VER LA FOTO.</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7</a:t>
            </a:fld>
            <a:endParaRPr lang="en-US"/>
          </a:p>
        </p:txBody>
      </p:sp>
      <p:pic>
        <p:nvPicPr>
          <p:cNvPr id="5124" name="Picture 4" descr="How to shoot stuning pictures">
            <a:extLst>
              <a:ext uri="{FF2B5EF4-FFF2-40B4-BE49-F238E27FC236}">
                <a16:creationId xmlns:a16="http://schemas.microsoft.com/office/drawing/2014/main" id="{6C3A946C-51B8-4E3D-B47C-906700F03A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2224726"/>
            <a:ext cx="4393918" cy="31385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is a histogram? Discover the secret to perfect ...">
            <a:extLst>
              <a:ext uri="{FF2B5EF4-FFF2-40B4-BE49-F238E27FC236}">
                <a16:creationId xmlns:a16="http://schemas.microsoft.com/office/drawing/2014/main" id="{5241832E-7367-426E-B24E-DBBCBA2D12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4676" y="1708731"/>
            <a:ext cx="6688237" cy="445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80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596896"/>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Text Placeholder 14"/>
          <p:cNvSpPr>
            <a:spLocks noGrp="1"/>
          </p:cNvSpPr>
          <p:nvPr>
            <p:ph type="body" sz="quarter" idx="11"/>
          </p:nvPr>
        </p:nvSpPr>
        <p:spPr>
          <a:xfrm>
            <a:off x="6096000" y="419100"/>
            <a:ext cx="5671764" cy="397032"/>
          </a:xfrm>
        </p:spPr>
        <p:txBody>
          <a:bodyPr/>
          <a:lstStyle/>
          <a:p>
            <a:r>
              <a:rPr lang="en-US"/>
              <a:t> </a:t>
            </a:r>
          </a:p>
        </p:txBody>
      </p:sp>
      <p:sp>
        <p:nvSpPr>
          <p:cNvPr id="32" name="Title 31"/>
          <p:cNvSpPr>
            <a:spLocks noGrp="1"/>
          </p:cNvSpPr>
          <p:nvPr>
            <p:ph type="title"/>
          </p:nvPr>
        </p:nvSpPr>
        <p:spPr>
          <a:xfrm>
            <a:off x="555244" y="0"/>
            <a:ext cx="4083304" cy="914096"/>
          </a:xfrm>
        </p:spPr>
        <p:txBody>
          <a:bodyPr/>
          <a:lstStyle/>
          <a:p>
            <a:r>
              <a:rPr lang="en-US" b="1" dirty="0">
                <a:solidFill>
                  <a:schemeClr val="accent4"/>
                </a:solidFill>
              </a:rPr>
              <a:t>DISPARAR</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8</a:t>
            </a:fld>
            <a:endParaRPr lang="en-US"/>
          </a:p>
        </p:txBody>
      </p:sp>
      <p:sp>
        <p:nvSpPr>
          <p:cNvPr id="12" name="Title 8">
            <a:extLst>
              <a:ext uri="{FF2B5EF4-FFF2-40B4-BE49-F238E27FC236}">
                <a16:creationId xmlns:a16="http://schemas.microsoft.com/office/drawing/2014/main" id="{AC1E0A14-A9FB-4BF4-BBA2-5C502420E3F5}"/>
              </a:ext>
            </a:extLst>
          </p:cNvPr>
          <p:cNvSpPr txBox="1">
            <a:spLocks/>
          </p:cNvSpPr>
          <p:nvPr/>
        </p:nvSpPr>
        <p:spPr>
          <a:xfrm>
            <a:off x="-67474" y="495557"/>
            <a:ext cx="5328739" cy="969496"/>
          </a:xfrm>
          <a:prstGeom prst="rect">
            <a:avLst/>
          </a:prstGeom>
        </p:spPr>
        <p:txBody>
          <a:bodyPr vert="horz" wrap="square" lIns="146304" tIns="420624" rIns="146304" bIns="45720" rtlCol="0" anchor="t" anchorCtr="0">
            <a:spAutoFit/>
          </a:bodyPr>
          <a:lstStyle>
            <a:lvl1pPr algn="ctr" defTabSz="914400" rtl="0" eaLnBrk="1" latinLnBrk="0" hangingPunct="1">
              <a:lnSpc>
                <a:spcPct val="90000"/>
              </a:lnSpc>
              <a:spcBef>
                <a:spcPct val="0"/>
              </a:spcBef>
              <a:buNone/>
              <a:defRPr lang="en-US" sz="3200" b="0" i="0" kern="1200" spc="60" baseline="0" dirty="0">
                <a:solidFill>
                  <a:schemeClr val="bg1"/>
                </a:solidFill>
                <a:latin typeface="+mj-lt"/>
                <a:ea typeface="+mn-ea"/>
                <a:cs typeface="Segoe UI Semilight" panose="020B0402040204020203" pitchFamily="34" charset="0"/>
              </a:defRPr>
            </a:lvl1pPr>
          </a:lstStyle>
          <a:p>
            <a:r>
              <a:rPr lang="es-ES" sz="3600"/>
              <a:t>EL ESPACIO DE COLOR</a:t>
            </a:r>
          </a:p>
        </p:txBody>
      </p:sp>
      <p:pic>
        <p:nvPicPr>
          <p:cNvPr id="3074" name="Picture 2" descr="Two mostly unrelated questions; one about AdobeRGB ...">
            <a:extLst>
              <a:ext uri="{FF2B5EF4-FFF2-40B4-BE49-F238E27FC236}">
                <a16:creationId xmlns:a16="http://schemas.microsoft.com/office/drawing/2014/main" id="{E3CEB421-3D82-4A78-BAA4-F8C16A6462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362" y="173852"/>
            <a:ext cx="5681436" cy="631108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5 must-have menu tweaks for Canon users | Digital Camera World">
            <a:extLst>
              <a:ext uri="{FF2B5EF4-FFF2-40B4-BE49-F238E27FC236}">
                <a16:creationId xmlns:a16="http://schemas.microsoft.com/office/drawing/2014/main" id="{1B1673FD-2548-4946-AEC0-02677510D0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44" y="2724347"/>
            <a:ext cx="4668156" cy="3114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963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a:spLocks noGrp="1"/>
          </p:cNvSpPr>
          <p:nvPr>
            <p:ph type="title"/>
          </p:nvPr>
        </p:nvSpPr>
        <p:spPr/>
        <p:txBody>
          <a:bodyPr/>
          <a:lstStyle/>
          <a:p>
            <a:r>
              <a:rPr lang="en-US" dirty="0">
                <a:solidFill>
                  <a:schemeClr val="accent4"/>
                </a:solidFill>
              </a:rPr>
              <a:t>DISPARAR</a:t>
            </a:r>
          </a:p>
        </p:txBody>
      </p:sp>
      <p:sp>
        <p:nvSpPr>
          <p:cNvPr id="6" name="Text Placeholder 5"/>
          <p:cNvSpPr>
            <a:spLocks noGrp="1"/>
          </p:cNvSpPr>
          <p:nvPr>
            <p:ph type="body" sz="quarter" idx="16"/>
          </p:nvPr>
        </p:nvSpPr>
        <p:spPr>
          <a:xfrm>
            <a:off x="3714159" y="322304"/>
            <a:ext cx="8402425" cy="569738"/>
          </a:xfrm>
        </p:spPr>
        <p:txBody>
          <a:bodyPr/>
          <a:lstStyle/>
          <a:p>
            <a:r>
              <a:rPr lang="en-US" sz="2800"/>
              <a:t>LA MEDICIÓN DEL TONO: DERECHEO DEL HISTOGRAMA.</a:t>
            </a:r>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9</a:t>
            </a:fld>
            <a:endParaRPr lang="en-US"/>
          </a:p>
        </p:txBody>
      </p:sp>
      <p:pic>
        <p:nvPicPr>
          <p:cNvPr id="4100" name="Picture 4" descr="Modos De Medición | taller . foto . blog . práctica . teoría">
            <a:extLst>
              <a:ext uri="{FF2B5EF4-FFF2-40B4-BE49-F238E27FC236}">
                <a16:creationId xmlns:a16="http://schemas.microsoft.com/office/drawing/2014/main" id="{461C78B0-42E4-424B-83A9-B96B123CA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22" y="1471254"/>
            <a:ext cx="5744792" cy="41942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iagrama de reparto de niveles en los distintos pasos de exposición">
            <a:extLst>
              <a:ext uri="{FF2B5EF4-FFF2-40B4-BE49-F238E27FC236}">
                <a16:creationId xmlns:a16="http://schemas.microsoft.com/office/drawing/2014/main" id="{4B31AE1C-981B-426F-B009-192380AD55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363"/>
          <a:stretch/>
        </p:blipFill>
        <p:spPr bwMode="auto">
          <a:xfrm>
            <a:off x="6375133" y="2583731"/>
            <a:ext cx="5057775" cy="13190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B4BE440E-4431-49E3-AD87-FBBBCE6AD920}"/>
              </a:ext>
            </a:extLst>
          </p:cNvPr>
          <p:cNvGraphicFramePr>
            <a:graphicFrameLocks noGrp="1"/>
          </p:cNvGraphicFramePr>
          <p:nvPr>
            <p:extLst>
              <p:ext uri="{D42A27DB-BD31-4B8C-83A1-F6EECF244321}">
                <p14:modId xmlns:p14="http://schemas.microsoft.com/office/powerpoint/2010/main" val="233120329"/>
              </p:ext>
            </p:extLst>
          </p:nvPr>
        </p:nvGraphicFramePr>
        <p:xfrm>
          <a:off x="6375133" y="4053117"/>
          <a:ext cx="5057780" cy="2112014"/>
        </p:xfrm>
        <a:graphic>
          <a:graphicData uri="http://schemas.openxmlformats.org/drawingml/2006/table">
            <a:tbl>
              <a:tblPr firstRow="1" bandRow="1">
                <a:tableStyleId>{D27102A9-8310-4765-A935-A1911B00CA55}</a:tableStyleId>
              </a:tblPr>
              <a:tblGrid>
                <a:gridCol w="505778">
                  <a:extLst>
                    <a:ext uri="{9D8B030D-6E8A-4147-A177-3AD203B41FA5}">
                      <a16:colId xmlns:a16="http://schemas.microsoft.com/office/drawing/2014/main" val="3475750058"/>
                    </a:ext>
                  </a:extLst>
                </a:gridCol>
                <a:gridCol w="505778">
                  <a:extLst>
                    <a:ext uri="{9D8B030D-6E8A-4147-A177-3AD203B41FA5}">
                      <a16:colId xmlns:a16="http://schemas.microsoft.com/office/drawing/2014/main" val="451531805"/>
                    </a:ext>
                  </a:extLst>
                </a:gridCol>
                <a:gridCol w="505778">
                  <a:extLst>
                    <a:ext uri="{9D8B030D-6E8A-4147-A177-3AD203B41FA5}">
                      <a16:colId xmlns:a16="http://schemas.microsoft.com/office/drawing/2014/main" val="667574583"/>
                    </a:ext>
                  </a:extLst>
                </a:gridCol>
                <a:gridCol w="505778">
                  <a:extLst>
                    <a:ext uri="{9D8B030D-6E8A-4147-A177-3AD203B41FA5}">
                      <a16:colId xmlns:a16="http://schemas.microsoft.com/office/drawing/2014/main" val="665582284"/>
                    </a:ext>
                  </a:extLst>
                </a:gridCol>
                <a:gridCol w="505778">
                  <a:extLst>
                    <a:ext uri="{9D8B030D-6E8A-4147-A177-3AD203B41FA5}">
                      <a16:colId xmlns:a16="http://schemas.microsoft.com/office/drawing/2014/main" val="1953014780"/>
                    </a:ext>
                  </a:extLst>
                </a:gridCol>
                <a:gridCol w="505778">
                  <a:extLst>
                    <a:ext uri="{9D8B030D-6E8A-4147-A177-3AD203B41FA5}">
                      <a16:colId xmlns:a16="http://schemas.microsoft.com/office/drawing/2014/main" val="4292559525"/>
                    </a:ext>
                  </a:extLst>
                </a:gridCol>
                <a:gridCol w="505778">
                  <a:extLst>
                    <a:ext uri="{9D8B030D-6E8A-4147-A177-3AD203B41FA5}">
                      <a16:colId xmlns:a16="http://schemas.microsoft.com/office/drawing/2014/main" val="122071475"/>
                    </a:ext>
                  </a:extLst>
                </a:gridCol>
                <a:gridCol w="505778">
                  <a:extLst>
                    <a:ext uri="{9D8B030D-6E8A-4147-A177-3AD203B41FA5}">
                      <a16:colId xmlns:a16="http://schemas.microsoft.com/office/drawing/2014/main" val="1961243265"/>
                    </a:ext>
                  </a:extLst>
                </a:gridCol>
                <a:gridCol w="505778">
                  <a:extLst>
                    <a:ext uri="{9D8B030D-6E8A-4147-A177-3AD203B41FA5}">
                      <a16:colId xmlns:a16="http://schemas.microsoft.com/office/drawing/2014/main" val="3562656152"/>
                    </a:ext>
                  </a:extLst>
                </a:gridCol>
                <a:gridCol w="505778">
                  <a:extLst>
                    <a:ext uri="{9D8B030D-6E8A-4147-A177-3AD203B41FA5}">
                      <a16:colId xmlns:a16="http://schemas.microsoft.com/office/drawing/2014/main" val="756733678"/>
                    </a:ext>
                  </a:extLst>
                </a:gridCol>
              </a:tblGrid>
              <a:tr h="417730">
                <a:tc>
                  <a:txBody>
                    <a:bodyPr/>
                    <a:lstStyle/>
                    <a:p>
                      <a:r>
                        <a:rPr lang="es-ES"/>
                        <a:t>0</a:t>
                      </a:r>
                    </a:p>
                  </a:txBody>
                  <a:tcPr/>
                </a:tc>
                <a:tc>
                  <a:txBody>
                    <a:bodyPr/>
                    <a:lstStyle/>
                    <a:p>
                      <a:r>
                        <a:rPr lang="es-ES"/>
                        <a:t>1</a:t>
                      </a:r>
                    </a:p>
                  </a:txBody>
                  <a:tcPr/>
                </a:tc>
                <a:tc>
                  <a:txBody>
                    <a:bodyPr/>
                    <a:lstStyle/>
                    <a:p>
                      <a:r>
                        <a:rPr lang="es-ES"/>
                        <a:t>0</a:t>
                      </a:r>
                    </a:p>
                  </a:txBody>
                  <a:tcPr/>
                </a:tc>
                <a:tc>
                  <a:txBody>
                    <a:bodyPr/>
                    <a:lstStyle/>
                    <a:p>
                      <a:r>
                        <a:rPr lang="es-ES"/>
                        <a:t>0</a:t>
                      </a:r>
                    </a:p>
                  </a:txBody>
                  <a:tcPr/>
                </a:tc>
                <a:tc>
                  <a:txBody>
                    <a:bodyPr/>
                    <a:lstStyle/>
                    <a:p>
                      <a:r>
                        <a:rPr lang="es-ES"/>
                        <a:t>1</a:t>
                      </a:r>
                    </a:p>
                  </a:txBody>
                  <a:tcPr/>
                </a:tc>
                <a:tc>
                  <a:txBody>
                    <a:bodyPr/>
                    <a:lstStyle/>
                    <a:p>
                      <a:r>
                        <a:rPr lang="es-ES"/>
                        <a:t>1</a:t>
                      </a:r>
                    </a:p>
                  </a:txBody>
                  <a:tcPr/>
                </a:tc>
                <a:tc>
                  <a:txBody>
                    <a:bodyPr/>
                    <a:lstStyle/>
                    <a:p>
                      <a:r>
                        <a:rPr lang="es-ES"/>
                        <a:t>0</a:t>
                      </a:r>
                    </a:p>
                  </a:txBody>
                  <a:tcPr/>
                </a:tc>
                <a:tc>
                  <a:txBody>
                    <a:bodyPr/>
                    <a:lstStyle/>
                    <a:p>
                      <a:r>
                        <a:rPr lang="es-ES"/>
                        <a:t>1</a:t>
                      </a:r>
                    </a:p>
                  </a:txBody>
                  <a:tcPr/>
                </a:tc>
                <a:tc>
                  <a:txBody>
                    <a:bodyPr/>
                    <a:lstStyle/>
                    <a:p>
                      <a:r>
                        <a:rPr lang="es-ES"/>
                        <a:t>1</a:t>
                      </a:r>
                    </a:p>
                  </a:txBody>
                  <a:tcPr/>
                </a:tc>
                <a:tc>
                  <a:txBody>
                    <a:bodyPr/>
                    <a:lstStyle/>
                    <a:p>
                      <a:r>
                        <a:rPr lang="es-ES"/>
                        <a:t>0</a:t>
                      </a:r>
                    </a:p>
                  </a:txBody>
                  <a:tcPr/>
                </a:tc>
                <a:extLst>
                  <a:ext uri="{0D108BD9-81ED-4DB2-BD59-A6C34878D82A}">
                    <a16:rowId xmlns:a16="http://schemas.microsoft.com/office/drawing/2014/main" val="2883732591"/>
                  </a:ext>
                </a:extLst>
              </a:tr>
              <a:tr h="1694284">
                <a:tc>
                  <a:txBody>
                    <a:bodyPr/>
                    <a:lstStyle/>
                    <a:p>
                      <a:r>
                        <a:rPr lang="es-ES" sz="1300"/>
                        <a:t>Posición [1] (LSB)</a:t>
                      </a:r>
                    </a:p>
                  </a:txBody>
                  <a:tcPr vert="vert"/>
                </a:tc>
                <a:tc>
                  <a:txBody>
                    <a:bodyPr/>
                    <a:lstStyle/>
                    <a:p>
                      <a:r>
                        <a:rPr lang="es-ES" sz="1300"/>
                        <a:t>Posición [2]</a:t>
                      </a:r>
                    </a:p>
                  </a:txBody>
                  <a:tcPr vert="vert"/>
                </a:tc>
                <a:tc>
                  <a:txBody>
                    <a:bodyPr/>
                    <a:lstStyle/>
                    <a:p>
                      <a:r>
                        <a:rPr lang="es-ES" sz="1300"/>
                        <a:t>Posición [3]</a:t>
                      </a:r>
                    </a:p>
                  </a:txBody>
                  <a:tcPr vert="vert"/>
                </a:tc>
                <a:tc>
                  <a:txBody>
                    <a:bodyPr/>
                    <a:lstStyle/>
                    <a:p>
                      <a:r>
                        <a:rPr lang="es-ES" sz="1300"/>
                        <a:t>Posición [4]</a:t>
                      </a:r>
                    </a:p>
                  </a:txBody>
                  <a:tcPr vert="vert"/>
                </a:tc>
                <a:tc>
                  <a:txBody>
                    <a:bodyPr/>
                    <a:lstStyle/>
                    <a:p>
                      <a:r>
                        <a:rPr lang="es-ES" sz="1300"/>
                        <a:t>Posición [5]</a:t>
                      </a:r>
                    </a:p>
                  </a:txBody>
                  <a:tcPr vert="vert"/>
                </a:tc>
                <a:tc>
                  <a:txBody>
                    <a:bodyPr/>
                    <a:lstStyle/>
                    <a:p>
                      <a:r>
                        <a:rPr lang="es-ES" sz="1300"/>
                        <a:t>Posición [6]</a:t>
                      </a:r>
                    </a:p>
                  </a:txBody>
                  <a:tcPr vert="vert"/>
                </a:tc>
                <a:tc>
                  <a:txBody>
                    <a:bodyPr/>
                    <a:lstStyle/>
                    <a:p>
                      <a:r>
                        <a:rPr lang="es-ES" sz="1300"/>
                        <a:t>Posición [7]</a:t>
                      </a:r>
                    </a:p>
                  </a:txBody>
                  <a:tcPr vert="vert"/>
                </a:tc>
                <a:tc>
                  <a:txBody>
                    <a:bodyPr/>
                    <a:lstStyle/>
                    <a:p>
                      <a:r>
                        <a:rPr lang="es-ES" sz="1300"/>
                        <a:t>Posición [8]</a:t>
                      </a:r>
                    </a:p>
                  </a:txBody>
                  <a:tcPr vert="vert"/>
                </a:tc>
                <a:tc>
                  <a:txBody>
                    <a:bodyPr/>
                    <a:lstStyle/>
                    <a:p>
                      <a:r>
                        <a:rPr lang="es-ES" sz="1300"/>
                        <a:t>Posición […]</a:t>
                      </a:r>
                    </a:p>
                  </a:txBody>
                  <a:tcPr vert="vert"/>
                </a:tc>
                <a:tc>
                  <a:txBody>
                    <a:bodyPr/>
                    <a:lstStyle/>
                    <a:p>
                      <a:r>
                        <a:rPr lang="es-ES" sz="1300"/>
                        <a:t>Posición [4096](MSB)</a:t>
                      </a:r>
                    </a:p>
                  </a:txBody>
                  <a:tcPr vert="vert"/>
                </a:tc>
                <a:extLst>
                  <a:ext uri="{0D108BD9-81ED-4DB2-BD59-A6C34878D82A}">
                    <a16:rowId xmlns:a16="http://schemas.microsoft.com/office/drawing/2014/main" val="636350482"/>
                  </a:ext>
                </a:extLst>
              </a:tr>
            </a:tbl>
          </a:graphicData>
        </a:graphic>
      </p:graphicFrame>
      <p:pic>
        <p:nvPicPr>
          <p:cNvPr id="4104" name="Picture 8" descr="Fotografía para principiantes: Regla Sunny f16.">
            <a:extLst>
              <a:ext uri="{FF2B5EF4-FFF2-40B4-BE49-F238E27FC236}">
                <a16:creationId xmlns:a16="http://schemas.microsoft.com/office/drawing/2014/main" id="{7D182A74-6ADB-4BEC-96EB-260F496D5EB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008" t="26755" r="23558" b="53073"/>
          <a:stretch/>
        </p:blipFill>
        <p:spPr bwMode="auto">
          <a:xfrm>
            <a:off x="6936791" y="1322749"/>
            <a:ext cx="3934457" cy="119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089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2240</Words>
  <Application>Microsoft Office PowerPoint</Application>
  <PresentationFormat>Panorámica</PresentationFormat>
  <Paragraphs>148</Paragraphs>
  <Slides>17</Slides>
  <Notes>15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17</vt:i4>
      </vt:variant>
    </vt:vector>
  </HeadingPairs>
  <TitlesOfParts>
    <vt:vector size="28" baseType="lpstr">
      <vt:lpstr>Arial</vt:lpstr>
      <vt:lpstr>Arial Black</vt:lpstr>
      <vt:lpstr>Calibri</vt:lpstr>
      <vt:lpstr>Informal Roman</vt:lpstr>
      <vt:lpstr>Segoe UI</vt:lpstr>
      <vt:lpstr>Segoe UI Black</vt:lpstr>
      <vt:lpstr>Segoe UI Light</vt:lpstr>
      <vt:lpstr>Segoe UI Semibold</vt:lpstr>
      <vt:lpstr>Segoe UI Semilight</vt:lpstr>
      <vt:lpstr>Wingdings</vt:lpstr>
      <vt:lpstr>Storybuilding Neal Creative</vt:lpstr>
      <vt:lpstr>Presentación de PowerPoint</vt:lpstr>
      <vt:lpstr>EL FORMATO RAW:</vt:lpstr>
      <vt:lpstr>Presentación de PowerPoint</vt:lpstr>
      <vt:lpstr>INTRODUCCIÓN</vt:lpstr>
      <vt:lpstr>POR QUÉ</vt:lpstr>
      <vt:lpstr>CONFIGURACIÓN DE LA CÁMARA.</vt:lpstr>
      <vt:lpstr>DISPARAR</vt:lpstr>
      <vt:lpstr>DISPARAR</vt:lpstr>
      <vt:lpstr>DISPARAR</vt:lpstr>
      <vt:lpstr>REVELAR</vt:lpstr>
      <vt:lpstr>PROGRAMAS DE REVELADO.</vt:lpstr>
      <vt:lpstr>REVELAR</vt:lpstr>
      <vt:lpstr>REVELAR</vt:lpstr>
      <vt:lpstr>REVELAR</vt:lpstr>
      <vt:lpstr>REVELAR</vt:lpstr>
      <vt:lpstr>Presentación de PowerPoint</vt:lpstr>
      <vt:lpstr>¡ 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Mariano</dc:creator>
  <cp:lastModifiedBy>Mariano Jesus Gomez-comino Gembei</cp:lastModifiedBy>
  <cp:revision>2</cp:revision>
  <dcterms:modified xsi:type="dcterms:W3CDTF">2018-10-08T11:17:15Z</dcterms:modified>
</cp:coreProperties>
</file>